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333" r:id="rId3"/>
    <p:sldId id="335" r:id="rId4"/>
    <p:sldId id="336" r:id="rId5"/>
    <p:sldId id="309" r:id="rId6"/>
    <p:sldId id="334" r:id="rId7"/>
    <p:sldId id="310" r:id="rId8"/>
    <p:sldId id="311" r:id="rId9"/>
    <p:sldId id="290" r:id="rId10"/>
    <p:sldId id="308" r:id="rId11"/>
    <p:sldId id="307" r:id="rId12"/>
    <p:sldId id="296" r:id="rId13"/>
    <p:sldId id="297" r:id="rId14"/>
    <p:sldId id="301" r:id="rId15"/>
    <p:sldId id="304" r:id="rId16"/>
    <p:sldId id="286" r:id="rId17"/>
    <p:sldId id="302" r:id="rId18"/>
    <p:sldId id="305" r:id="rId19"/>
    <p:sldId id="306" r:id="rId20"/>
    <p:sldId id="273" r:id="rId21"/>
    <p:sldId id="337" r:id="rId22"/>
    <p:sldId id="271" r:id="rId23"/>
    <p:sldId id="287" r:id="rId24"/>
    <p:sldId id="282" r:id="rId25"/>
    <p:sldId id="283" r:id="rId26"/>
    <p:sldId id="288" r:id="rId27"/>
    <p:sldId id="312" r:id="rId28"/>
    <p:sldId id="281" r:id="rId29"/>
    <p:sldId id="279" r:id="rId30"/>
    <p:sldId id="270" r:id="rId31"/>
    <p:sldId id="316" r:id="rId32"/>
    <p:sldId id="332" r:id="rId33"/>
    <p:sldId id="317" r:id="rId34"/>
    <p:sldId id="318" r:id="rId35"/>
    <p:sldId id="323" r:id="rId36"/>
    <p:sldId id="319" r:id="rId37"/>
    <p:sldId id="313" r:id="rId38"/>
    <p:sldId id="315" r:id="rId39"/>
    <p:sldId id="324" r:id="rId40"/>
    <p:sldId id="325" r:id="rId41"/>
    <p:sldId id="272" r:id="rId42"/>
    <p:sldId id="326" r:id="rId43"/>
    <p:sldId id="327" r:id="rId44"/>
    <p:sldId id="328" r:id="rId45"/>
    <p:sldId id="331" r:id="rId46"/>
    <p:sldId id="330" r:id="rId47"/>
    <p:sldId id="257" r:id="rId48"/>
    <p:sldId id="258" r:id="rId49"/>
    <p:sldId id="259" r:id="rId50"/>
    <p:sldId id="262" r:id="rId51"/>
    <p:sldId id="260" r:id="rId52"/>
    <p:sldId id="338" r:id="rId53"/>
    <p:sldId id="261" r:id="rId54"/>
    <p:sldId id="263" r:id="rId55"/>
    <p:sldId id="264" r:id="rId56"/>
    <p:sldId id="265" r:id="rId57"/>
    <p:sldId id="266" r:id="rId58"/>
    <p:sldId id="268" r:id="rId59"/>
    <p:sldId id="275" r:id="rId60"/>
    <p:sldId id="269" r:id="rId61"/>
    <p:sldId id="339" r:id="rId62"/>
    <p:sldId id="276" r:id="rId63"/>
    <p:sldId id="277" r:id="rId64"/>
    <p:sldId id="291" r:id="rId65"/>
    <p:sldId id="278" r:id="rId66"/>
    <p:sldId id="292" r:id="rId67"/>
    <p:sldId id="293" r:id="rId68"/>
    <p:sldId id="340" r:id="rId69"/>
    <p:sldId id="294" r:id="rId70"/>
    <p:sldId id="341" r:id="rId71"/>
    <p:sldId id="342" r:id="rId72"/>
    <p:sldId id="343" r:id="rId73"/>
    <p:sldId id="295" r:id="rId74"/>
    <p:sldId id="344" r:id="rId75"/>
    <p:sldId id="345" r:id="rId76"/>
    <p:sldId id="346" r:id="rId77"/>
    <p:sldId id="347" r:id="rId78"/>
    <p:sldId id="348" r:id="rId79"/>
    <p:sldId id="349" r:id="rId80"/>
    <p:sldId id="350" r:id="rId81"/>
    <p:sldId id="351" r:id="rId82"/>
    <p:sldId id="356" r:id="rId83"/>
    <p:sldId id="355" r:id="rId84"/>
    <p:sldId id="357" r:id="rId8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B98B0F-981F-48E7-BCB2-78D7307A5D2F}" v="3" dt="2023-01-23T15:09:57.02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6" autoAdjust="0"/>
    <p:restoredTop sz="86815" autoAdjust="0"/>
  </p:normalViewPr>
  <p:slideViewPr>
    <p:cSldViewPr snapToGrid="0">
      <p:cViewPr varScale="1">
        <p:scale>
          <a:sx n="99" d="100"/>
          <a:sy n="99" d="100"/>
        </p:scale>
        <p:origin x="106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EC43E-62FD-4138-9603-71BCA83A01FD}" type="datetimeFigureOut">
              <a:rPr lang="fr-FR" smtClean="0"/>
              <a:t>23/01/2023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4ADBF-34B5-4904-8F5A-D922FFFDF78F}" type="slidenum">
              <a:rPr lang="fr-FR" smtClean="0"/>
              <a:t>‹N°›</a:t>
            </a:fld>
            <a:endParaRPr lang="fr-FR"/>
          </a:p>
        </p:txBody>
      </p:sp>
    </p:spTree>
    <p:extLst>
      <p:ext uri="{BB962C8B-B14F-4D97-AF65-F5344CB8AC3E}">
        <p14:creationId xmlns:p14="http://schemas.microsoft.com/office/powerpoint/2010/main" val="202441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legifrance.gouv.fr/affichCodeArticle.do?idArticle=LEGIARTI000035640694&amp;cidTexte=LEGITEXT000006072050&amp;dateTexte=20190214&amp;oldAction=rechCodeArticle&amp;fastReqId=2077084697&amp;nbResultRech=1"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legifrance.gouv.fr/affichCodeArticle.do?idArticle=LEGIARTI000036410055&amp;cidTexte=LEGITEXT000006072050&amp;dateTexte=20190214&amp;oldAction=rechCodeArticle&amp;fastReqId=1241722254&amp;nbResultRech=1"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legifrance.gouv.fr/affichCodeArticle.do?idArticle=LEGIARTI000035640694&amp;cidTexte=LEGITEXT000006072050&amp;dateTexte=20190214&amp;oldAction=rechCodeArticle&amp;fastReqId=2077084697&amp;nbResultRech=1"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legifrance.gouv.fr/affichCodeArticle.do?idArticle=LEGIARTI000036410055&amp;cidTexte=LEGITEXT000006072050&amp;dateTexte=20190214&amp;oldAction=rechCodeArticle&amp;fastReqId=1241722254&amp;nbResultRech=1"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legifrance.gouv.fr/affichCodeArticle.do?idArticle=LEGIARTI000035640694&amp;cidTexte=LEGITEXT000006072050&amp;dateTexte=20190214&amp;oldAction=rechCodeArticle&amp;fastReqId=2077084697&amp;nbResultRech=1"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legifrance.gouv.fr/affichCodeArticle.do?idArticle=LEGIARTI000036410055&amp;cidTexte=LEGITEXT000006072050&amp;dateTexte=20190214&amp;oldAction=rechCodeArticle&amp;fastReqId=1241722254&amp;nbResultRech=1"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www.service-public.fr/particuliers/vosdroits/F14060" TargetMode="External"/><Relationship Id="rId3" Type="http://schemas.openxmlformats.org/officeDocument/2006/relationships/hyperlink" Target="https://www.service-public.fr/particuliers/vosdroits/F1781" TargetMode="External"/><Relationship Id="rId7" Type="http://schemas.openxmlformats.org/officeDocument/2006/relationships/hyperlink" Target="https://www.service-public.fr/particuliers/vosdroits/F20659" TargetMode="External"/><Relationship Id="rId2" Type="http://schemas.openxmlformats.org/officeDocument/2006/relationships/slide" Target="../slides/slide72.xml"/><Relationship Id="rId1" Type="http://schemas.openxmlformats.org/officeDocument/2006/relationships/notesMaster" Target="../notesMasters/notesMaster1.xml"/><Relationship Id="rId6" Type="http://schemas.openxmlformats.org/officeDocument/2006/relationships/hyperlink" Target="https://www.service-public.fr/particuliers/vosdroits/F550" TargetMode="External"/><Relationship Id="rId5" Type="http://schemas.openxmlformats.org/officeDocument/2006/relationships/hyperlink" Target="https://www.service-public.fr/particuliers/vosdroits/F20349" TargetMode="External"/><Relationship Id="rId4" Type="http://schemas.openxmlformats.org/officeDocument/2006/relationships/hyperlink" Target="https://www.service-public.fr/particuliers/vosdroits/F12395" TargetMode="External"/><Relationship Id="rId9" Type="http://schemas.openxmlformats.org/officeDocument/2006/relationships/hyperlink" Target="https://www.service-public.fr/particuliers/vosdroits/F18217"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gouvernement dit ce qu’il veut faire et les objectifs de la réforme pour le gouvernement sont :</a:t>
            </a:r>
          </a:p>
          <a:p>
            <a:r>
              <a:rPr lang="fr-FR" dirty="0"/>
              <a:t>1) Amoindrir les départs anticipés pour pénibilité dans l’objectif d’y mettre fin à terme</a:t>
            </a:r>
          </a:p>
          <a:p>
            <a:r>
              <a:rPr lang="fr-FR" dirty="0"/>
              <a:t>Remplacer les départs anticipés par la prévention de la pénibilité et les reconversions professionnelles avant la fin de carrière : ce qui pose la question de la réalité et de l’organisation de la prévention, et du caractère véritablement applicable d’une politique de reconversion professionnelle pour l’ensemble des agents subissant la pénibilité</a:t>
            </a:r>
          </a:p>
          <a:p>
            <a:r>
              <a:rPr lang="fr-FR" dirty="0"/>
              <a:t>2) Mettre fin aux régimes spéciaux : le maintien tel quel du régime des fonctionnaires ne garantit en rien qu’il perdure dans le temps, l’objectif du gouvernement est de passer aux 25 meilleures années dans la fonction publique aussi, c’est pour cela qu’il n’intègre pas les primes.</a:t>
            </a:r>
          </a:p>
          <a:p>
            <a:endParaRPr lang="fr-FR" dirty="0"/>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4</a:t>
            </a:fld>
            <a:endParaRPr lang="fr-FR"/>
          </a:p>
        </p:txBody>
      </p:sp>
    </p:spTree>
    <p:extLst>
      <p:ext uri="{BB962C8B-B14F-4D97-AF65-F5344CB8AC3E}">
        <p14:creationId xmlns:p14="http://schemas.microsoft.com/office/powerpoint/2010/main" val="615096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moitié des départs en service actifs dans l’Etat se fait à 60 ans et au-delà.</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départs à 55 ans ont quasiment disparus.</a:t>
            </a:r>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17</a:t>
            </a:fld>
            <a:endParaRPr lang="fr-FR"/>
          </a:p>
        </p:txBody>
      </p:sp>
    </p:spTree>
    <p:extLst>
      <p:ext uri="{BB962C8B-B14F-4D97-AF65-F5344CB8AC3E}">
        <p14:creationId xmlns:p14="http://schemas.microsoft.com/office/powerpoint/2010/main" val="1946266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deux tiers des départs en service actifs dans la territoriale se fait à 60 ans et au-delà.</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départs à 55 ans ont disparus.</a:t>
            </a:r>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18</a:t>
            </a:fld>
            <a:endParaRPr lang="fr-FR"/>
          </a:p>
        </p:txBody>
      </p:sp>
    </p:spTree>
    <p:extLst>
      <p:ext uri="{BB962C8B-B14F-4D97-AF65-F5344CB8AC3E}">
        <p14:creationId xmlns:p14="http://schemas.microsoft.com/office/powerpoint/2010/main" val="4252379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moitié des départs en service actifs dans l’hospitalière se fait à 60 ans et au-delà.</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départs à 55 ans ont disparus.</a:t>
            </a:r>
          </a:p>
          <a:p>
            <a:endParaRPr lang="fr-FR" dirty="0"/>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19</a:t>
            </a:fld>
            <a:endParaRPr lang="fr-FR"/>
          </a:p>
        </p:txBody>
      </p:sp>
    </p:spTree>
    <p:extLst>
      <p:ext uri="{BB962C8B-B14F-4D97-AF65-F5344CB8AC3E}">
        <p14:creationId xmlns:p14="http://schemas.microsoft.com/office/powerpoint/2010/main" val="3825907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Accompagnement du maintien dans l’emploi des agents, effets de l’allongement de la durée d’assurance, y compris pour les agents en service actifs allant au-delà de leur limite d’âge à 62 ans.</a:t>
            </a:r>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20</a:t>
            </a:fld>
            <a:endParaRPr lang="fr-FR"/>
          </a:p>
        </p:txBody>
      </p:sp>
    </p:spTree>
    <p:extLst>
      <p:ext uri="{BB962C8B-B14F-4D97-AF65-F5344CB8AC3E}">
        <p14:creationId xmlns:p14="http://schemas.microsoft.com/office/powerpoint/2010/main" val="4118321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gouvernement dit ce qu’il veut faire et les objectifs de la réforme pour le gouvernement sont :</a:t>
            </a:r>
          </a:p>
          <a:p>
            <a:r>
              <a:rPr lang="fr-FR" dirty="0"/>
              <a:t>1) Amoindrir les départs anticipés pour pénibilité dans l’objectif d’y mettre fin à terme</a:t>
            </a:r>
          </a:p>
          <a:p>
            <a:r>
              <a:rPr lang="fr-FR" dirty="0"/>
              <a:t>Remplacer les départs anticipés par la prévention de la pénibilité et les reconversions professionnelles avant la fin de carrière : ce qui pose la question de la réalité et de l’organisation de la prévention, et du caractère véritablement applicable d’une politique de reconversion professionnelle pour l’ensemble des agents subissant la pénibilité</a:t>
            </a:r>
          </a:p>
          <a:p>
            <a:r>
              <a:rPr lang="fr-FR" dirty="0"/>
              <a:t>2) Mettre fin aux régimes spéciaux : le maintien tel quel du régime des fonctionnaires ne garantit en rien qu’il perdure dans le temps, l’objectif du gouvernement est de passer aux 25 meilleures années dans la fonction publique aussi, c’est pour cela qu’il n’intègre pas les primes.</a:t>
            </a:r>
          </a:p>
          <a:p>
            <a:endParaRPr lang="fr-FR" dirty="0"/>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21</a:t>
            </a:fld>
            <a:endParaRPr lang="fr-FR"/>
          </a:p>
        </p:txBody>
      </p:sp>
    </p:spTree>
    <p:extLst>
      <p:ext uri="{BB962C8B-B14F-4D97-AF65-F5344CB8AC3E}">
        <p14:creationId xmlns:p14="http://schemas.microsoft.com/office/powerpoint/2010/main" val="3721906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L’âge limite et l’âge d’annulation de la décote ne sont plus les mêmes</a:t>
            </a:r>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22</a:t>
            </a:fld>
            <a:endParaRPr lang="fr-FR"/>
          </a:p>
        </p:txBody>
      </p:sp>
    </p:spTree>
    <p:extLst>
      <p:ext uri="{BB962C8B-B14F-4D97-AF65-F5344CB8AC3E}">
        <p14:creationId xmlns:p14="http://schemas.microsoft.com/office/powerpoint/2010/main" val="3143847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L’âge limite et l’âge d’annulation de la décote ne sont plus les mêmes</a:t>
            </a:r>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23</a:t>
            </a:fld>
            <a:endParaRPr lang="fr-FR"/>
          </a:p>
        </p:txBody>
      </p:sp>
    </p:spTree>
    <p:extLst>
      <p:ext uri="{BB962C8B-B14F-4D97-AF65-F5344CB8AC3E}">
        <p14:creationId xmlns:p14="http://schemas.microsoft.com/office/powerpoint/2010/main" val="3394460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portabilité des droits est une revendication CGT, qui a vocation à s’étendre à l’ensemble des fonctionnaires en cas de reclassement ou de reconversion professionnelle</a:t>
            </a:r>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24</a:t>
            </a:fld>
            <a:endParaRPr lang="fr-FR"/>
          </a:p>
        </p:txBody>
      </p:sp>
    </p:spTree>
    <p:extLst>
      <p:ext uri="{BB962C8B-B14F-4D97-AF65-F5344CB8AC3E}">
        <p14:creationId xmlns:p14="http://schemas.microsoft.com/office/powerpoint/2010/main" val="2602918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Certains droits des salariés sont ouverts aux contractuels de droit public (dans le texte de loi « assurés relevant du régime général » au lieu de « salariés »)</a:t>
            </a:r>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25</a:t>
            </a:fld>
            <a:endParaRPr lang="fr-FR"/>
          </a:p>
        </p:txBody>
      </p:sp>
    </p:spTree>
    <p:extLst>
      <p:ext uri="{BB962C8B-B14F-4D97-AF65-F5344CB8AC3E}">
        <p14:creationId xmlns:p14="http://schemas.microsoft.com/office/powerpoint/2010/main" val="3669531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Certains droits des salariés sont ouverts aux contractuels de droit public (dans le texte de loi « assurés relevant du régime général » au lieu de « salariés »)</a:t>
            </a:r>
          </a:p>
          <a:p>
            <a:r>
              <a:rPr lang="fr-FR" dirty="0"/>
              <a:t>Abaissement de 17 ans à 5 ans de la condition d’exposition aux facteurs de pénibilité</a:t>
            </a:r>
          </a:p>
          <a:p>
            <a:r>
              <a:rPr lang="fr-FR" dirty="0"/>
              <a:t>La condition de réduction de deux ans avant l’âge d’ouverture du droit prépare le passage ultérieur à 65 ans de l’âge d’ouverture du droit.</a:t>
            </a:r>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26</a:t>
            </a:fld>
            <a:endParaRPr lang="fr-FR"/>
          </a:p>
        </p:txBody>
      </p:sp>
    </p:spTree>
    <p:extLst>
      <p:ext uri="{BB962C8B-B14F-4D97-AF65-F5344CB8AC3E}">
        <p14:creationId xmlns:p14="http://schemas.microsoft.com/office/powerpoint/2010/main" val="1891247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réforme impactera l’ensemble des agents sur le recul de l’âge d’ouverture du droit de 62 à 64 ans.</a:t>
            </a:r>
          </a:p>
          <a:p>
            <a:r>
              <a:rPr lang="fr-FR" dirty="0"/>
              <a:t>Mais elle aggrave particulièrement les reculs pour les générations 1961 à 1972 en accélérant l’allongement de la durée d’assurance requise.</a:t>
            </a:r>
          </a:p>
          <a:p>
            <a:r>
              <a:rPr lang="fr-FR" dirty="0"/>
              <a:t>Ce sont les agents de 49 à 61 ans qui porteront la charge principale de la réforme, et en particulier tous ceux qui avaient la possibilité de partir entre 62 et 64 ans.</a:t>
            </a:r>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5</a:t>
            </a:fld>
            <a:endParaRPr lang="fr-FR"/>
          </a:p>
        </p:txBody>
      </p:sp>
    </p:spTree>
    <p:extLst>
      <p:ext uri="{BB962C8B-B14F-4D97-AF65-F5344CB8AC3E}">
        <p14:creationId xmlns:p14="http://schemas.microsoft.com/office/powerpoint/2010/main" val="850714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est important que le service actif soit considéré comme un dispositif de reconnaissance de la pénibilité et pas comme un dispositif statutaire, qu’on peut perdre en cas de réforme statutaire (infirmiers ou éducateurs de la PJJ). C’est cette logique qui sous-tend la prise en compte de la durée comme contractuel.</a:t>
            </a:r>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27</a:t>
            </a:fld>
            <a:endParaRPr lang="fr-FR"/>
          </a:p>
        </p:txBody>
      </p:sp>
    </p:spTree>
    <p:extLst>
      <p:ext uri="{BB962C8B-B14F-4D97-AF65-F5344CB8AC3E}">
        <p14:creationId xmlns:p14="http://schemas.microsoft.com/office/powerpoint/2010/main" val="3780618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Certains droits des salariés sont ouverts aux contractuels de droit public (dans le texte de loi « assurés relevant du régime général » au lieu de « salariés »)</a:t>
            </a:r>
          </a:p>
          <a:p>
            <a:r>
              <a:rPr lang="fr-FR" dirty="0"/>
              <a:t>Les critères de pénibilité (</a:t>
            </a:r>
            <a:r>
              <a:rPr lang="fr-FR" b="0" i="0" dirty="0">
                <a:solidFill>
                  <a:srgbClr val="000000"/>
                </a:solidFill>
                <a:effectLst/>
                <a:latin typeface="sans_serif_webfont"/>
              </a:rPr>
              <a:t>articles</a:t>
            </a:r>
            <a:r>
              <a:rPr lang="fr-FR" b="0" i="0" u="none" dirty="0">
                <a:solidFill>
                  <a:srgbClr val="000000"/>
                </a:solidFill>
                <a:effectLst/>
                <a:latin typeface="sans_serif_webfont"/>
              </a:rPr>
              <a:t> </a:t>
            </a:r>
            <a:r>
              <a:rPr lang="fr-FR" b="0" i="0" u="sng" strike="noStrike" dirty="0">
                <a:solidFill>
                  <a:schemeClr val="tx1"/>
                </a:solidFill>
                <a:effectLst/>
                <a:latin typeface="sans_serif_webfont"/>
                <a:hlinkClick r:id="rId3">
                  <a:extLst>
                    <a:ext uri="{A12FA001-AC4F-418D-AE19-62706E023703}">
                      <ahyp:hlinkClr xmlns:ahyp="http://schemas.microsoft.com/office/drawing/2018/hyperlinkcolor" val="tx"/>
                    </a:ext>
                  </a:extLst>
                </a:hlinkClick>
              </a:rPr>
              <a:t>L. 4161-1</a:t>
            </a:r>
            <a:r>
              <a:rPr lang="fr-FR" b="0" i="0" u="sng" dirty="0">
                <a:solidFill>
                  <a:schemeClr val="tx1"/>
                </a:solidFill>
                <a:effectLst/>
                <a:latin typeface="sans_serif_webfont"/>
              </a:rPr>
              <a:t> </a:t>
            </a:r>
            <a:r>
              <a:rPr lang="fr-FR" b="0" i="0" u="none" dirty="0">
                <a:solidFill>
                  <a:schemeClr val="tx1"/>
                </a:solidFill>
                <a:effectLst/>
                <a:latin typeface="sans_serif_webfont"/>
              </a:rPr>
              <a:t>et </a:t>
            </a:r>
            <a:r>
              <a:rPr lang="fr-FR" b="0" i="0" u="none" strike="noStrike" dirty="0">
                <a:solidFill>
                  <a:schemeClr val="tx1"/>
                </a:solidFill>
                <a:effectLst/>
                <a:latin typeface="sans_serif_webfont"/>
                <a:hlinkClick r:id="rId4">
                  <a:extLst>
                    <a:ext uri="{A12FA001-AC4F-418D-AE19-62706E023703}">
                      <ahyp:hlinkClr xmlns:ahyp="http://schemas.microsoft.com/office/drawing/2018/hyperlinkcolor" val="tx"/>
                    </a:ext>
                  </a:extLst>
                </a:hlinkClick>
              </a:rPr>
              <a:t>D. 4161-1</a:t>
            </a:r>
            <a:r>
              <a:rPr lang="fr-FR" b="0" i="0" u="none" dirty="0">
                <a:solidFill>
                  <a:schemeClr val="tx1"/>
                </a:solidFill>
                <a:effectLst/>
                <a:latin typeface="sans_serif_webfont"/>
              </a:rPr>
              <a:t> </a:t>
            </a:r>
            <a:r>
              <a:rPr lang="fr-FR" b="0" i="0" dirty="0">
                <a:solidFill>
                  <a:srgbClr val="000000"/>
                </a:solidFill>
                <a:effectLst/>
                <a:latin typeface="sans_serif_webfont"/>
              </a:rPr>
              <a:t>du Code du travail) </a:t>
            </a:r>
            <a:r>
              <a:rPr lang="fr-FR" dirty="0"/>
              <a:t>ne s’appliquant pas aux contractuels de droit public, on ne sait pas si ce dispositif les concernera.</a:t>
            </a:r>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28</a:t>
            </a:fld>
            <a:endParaRPr lang="fr-FR"/>
          </a:p>
        </p:txBody>
      </p:sp>
    </p:spTree>
    <p:extLst>
      <p:ext uri="{BB962C8B-B14F-4D97-AF65-F5344CB8AC3E}">
        <p14:creationId xmlns:p14="http://schemas.microsoft.com/office/powerpoint/2010/main" val="3082694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Certains droits des salariés sont ouverts aux contractuels de droit public (dans le texte de loi « assurés relevant du régime général » au lieu de « salariés »)</a:t>
            </a:r>
          </a:p>
          <a:p>
            <a:r>
              <a:rPr lang="fr-FR" dirty="0"/>
              <a:t>Les critères de pénibilité (</a:t>
            </a:r>
            <a:r>
              <a:rPr lang="fr-FR" b="0" i="0" dirty="0">
                <a:solidFill>
                  <a:srgbClr val="000000"/>
                </a:solidFill>
                <a:effectLst/>
                <a:latin typeface="sans_serif_webfont"/>
              </a:rPr>
              <a:t>articles</a:t>
            </a:r>
            <a:r>
              <a:rPr lang="fr-FR" b="0" i="0" u="none" dirty="0">
                <a:solidFill>
                  <a:srgbClr val="000000"/>
                </a:solidFill>
                <a:effectLst/>
                <a:latin typeface="sans_serif_webfont"/>
              </a:rPr>
              <a:t> </a:t>
            </a:r>
            <a:r>
              <a:rPr lang="fr-FR" b="0" i="0" u="sng" strike="noStrike" dirty="0">
                <a:solidFill>
                  <a:schemeClr val="tx1"/>
                </a:solidFill>
                <a:effectLst/>
                <a:latin typeface="sans_serif_webfont"/>
                <a:hlinkClick r:id="rId3">
                  <a:extLst>
                    <a:ext uri="{A12FA001-AC4F-418D-AE19-62706E023703}">
                      <ahyp:hlinkClr xmlns:ahyp="http://schemas.microsoft.com/office/drawing/2018/hyperlinkcolor" val="tx"/>
                    </a:ext>
                  </a:extLst>
                </a:hlinkClick>
              </a:rPr>
              <a:t>L. 4161-1</a:t>
            </a:r>
            <a:r>
              <a:rPr lang="fr-FR" b="0" i="0" u="sng" dirty="0">
                <a:solidFill>
                  <a:schemeClr val="tx1"/>
                </a:solidFill>
                <a:effectLst/>
                <a:latin typeface="sans_serif_webfont"/>
              </a:rPr>
              <a:t> </a:t>
            </a:r>
            <a:r>
              <a:rPr lang="fr-FR" b="0" i="0" u="none" dirty="0">
                <a:solidFill>
                  <a:schemeClr val="tx1"/>
                </a:solidFill>
                <a:effectLst/>
                <a:latin typeface="sans_serif_webfont"/>
              </a:rPr>
              <a:t>et </a:t>
            </a:r>
            <a:r>
              <a:rPr lang="fr-FR" b="0" i="0" u="none" strike="noStrike" dirty="0">
                <a:solidFill>
                  <a:schemeClr val="tx1"/>
                </a:solidFill>
                <a:effectLst/>
                <a:latin typeface="sans_serif_webfont"/>
                <a:hlinkClick r:id="rId4">
                  <a:extLst>
                    <a:ext uri="{A12FA001-AC4F-418D-AE19-62706E023703}">
                      <ahyp:hlinkClr xmlns:ahyp="http://schemas.microsoft.com/office/drawing/2018/hyperlinkcolor" val="tx"/>
                    </a:ext>
                  </a:extLst>
                </a:hlinkClick>
              </a:rPr>
              <a:t>D. 4161-1</a:t>
            </a:r>
            <a:r>
              <a:rPr lang="fr-FR" b="0" i="0" u="none" dirty="0">
                <a:solidFill>
                  <a:schemeClr val="tx1"/>
                </a:solidFill>
                <a:effectLst/>
                <a:latin typeface="sans_serif_webfont"/>
              </a:rPr>
              <a:t> </a:t>
            </a:r>
            <a:r>
              <a:rPr lang="fr-FR" b="0" i="0" dirty="0">
                <a:solidFill>
                  <a:srgbClr val="000000"/>
                </a:solidFill>
                <a:effectLst/>
                <a:latin typeface="sans_serif_webfont"/>
              </a:rPr>
              <a:t>du Code du travail) </a:t>
            </a:r>
            <a:r>
              <a:rPr lang="fr-FR" dirty="0"/>
              <a:t>ne s’appliquant pas aux contractuels de droit public, on ne sait pas si ce dispositif les concernera.</a:t>
            </a:r>
          </a:p>
          <a:p>
            <a:endParaRPr lang="fr-FR" dirty="0"/>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29</a:t>
            </a:fld>
            <a:endParaRPr lang="fr-FR"/>
          </a:p>
        </p:txBody>
      </p:sp>
    </p:spTree>
    <p:extLst>
      <p:ext uri="{BB962C8B-B14F-4D97-AF65-F5344CB8AC3E}">
        <p14:creationId xmlns:p14="http://schemas.microsoft.com/office/powerpoint/2010/main" val="3104302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Certains droits des salariés sont ouverts aux contractuels de droit public (dans le texte de loi « assurés relevant du régime général » au lieu de « salariés »)</a:t>
            </a:r>
          </a:p>
          <a:p>
            <a:r>
              <a:rPr lang="fr-FR" dirty="0"/>
              <a:t>Les critères de pénibilité (</a:t>
            </a:r>
            <a:r>
              <a:rPr lang="fr-FR" b="0" i="0" dirty="0">
                <a:solidFill>
                  <a:srgbClr val="000000"/>
                </a:solidFill>
                <a:effectLst/>
                <a:latin typeface="sans_serif_webfont"/>
              </a:rPr>
              <a:t>articles</a:t>
            </a:r>
            <a:r>
              <a:rPr lang="fr-FR" b="0" i="0" u="none" dirty="0">
                <a:solidFill>
                  <a:srgbClr val="000000"/>
                </a:solidFill>
                <a:effectLst/>
                <a:latin typeface="sans_serif_webfont"/>
              </a:rPr>
              <a:t> </a:t>
            </a:r>
            <a:r>
              <a:rPr lang="fr-FR" b="0" i="0" u="sng" strike="noStrike" dirty="0">
                <a:solidFill>
                  <a:schemeClr val="tx1"/>
                </a:solidFill>
                <a:effectLst/>
                <a:latin typeface="sans_serif_webfont"/>
                <a:hlinkClick r:id="rId3">
                  <a:extLst>
                    <a:ext uri="{A12FA001-AC4F-418D-AE19-62706E023703}">
                      <ahyp:hlinkClr xmlns:ahyp="http://schemas.microsoft.com/office/drawing/2018/hyperlinkcolor" val="tx"/>
                    </a:ext>
                  </a:extLst>
                </a:hlinkClick>
              </a:rPr>
              <a:t>L. 4161-1</a:t>
            </a:r>
            <a:r>
              <a:rPr lang="fr-FR" b="0" i="0" u="sng" dirty="0">
                <a:solidFill>
                  <a:schemeClr val="tx1"/>
                </a:solidFill>
                <a:effectLst/>
                <a:latin typeface="sans_serif_webfont"/>
              </a:rPr>
              <a:t> </a:t>
            </a:r>
            <a:r>
              <a:rPr lang="fr-FR" b="0" i="0" u="none" dirty="0">
                <a:solidFill>
                  <a:schemeClr val="tx1"/>
                </a:solidFill>
                <a:effectLst/>
                <a:latin typeface="sans_serif_webfont"/>
              </a:rPr>
              <a:t>et </a:t>
            </a:r>
            <a:r>
              <a:rPr lang="fr-FR" b="0" i="0" u="none" strike="noStrike" dirty="0">
                <a:solidFill>
                  <a:schemeClr val="tx1"/>
                </a:solidFill>
                <a:effectLst/>
                <a:latin typeface="sans_serif_webfont"/>
                <a:hlinkClick r:id="rId4">
                  <a:extLst>
                    <a:ext uri="{A12FA001-AC4F-418D-AE19-62706E023703}">
                      <ahyp:hlinkClr xmlns:ahyp="http://schemas.microsoft.com/office/drawing/2018/hyperlinkcolor" val="tx"/>
                    </a:ext>
                  </a:extLst>
                </a:hlinkClick>
              </a:rPr>
              <a:t>D. 4161-1</a:t>
            </a:r>
            <a:r>
              <a:rPr lang="fr-FR" b="0" i="0" u="none" dirty="0">
                <a:solidFill>
                  <a:schemeClr val="tx1"/>
                </a:solidFill>
                <a:effectLst/>
                <a:latin typeface="sans_serif_webfont"/>
              </a:rPr>
              <a:t> </a:t>
            </a:r>
            <a:r>
              <a:rPr lang="fr-FR" b="0" i="0" dirty="0">
                <a:solidFill>
                  <a:srgbClr val="000000"/>
                </a:solidFill>
                <a:effectLst/>
                <a:latin typeface="sans_serif_webfont"/>
              </a:rPr>
              <a:t>du Code du travail) </a:t>
            </a:r>
            <a:r>
              <a:rPr lang="fr-FR" dirty="0"/>
              <a:t>ne s’appliquant pas aux contractuels de droit public, on ne sait pas si ce dispositif les concernera.</a:t>
            </a:r>
          </a:p>
          <a:p>
            <a:endParaRPr lang="fr-FR" dirty="0"/>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30</a:t>
            </a:fld>
            <a:endParaRPr lang="fr-FR"/>
          </a:p>
        </p:txBody>
      </p:sp>
    </p:spTree>
    <p:extLst>
      <p:ext uri="{BB962C8B-B14F-4D97-AF65-F5344CB8AC3E}">
        <p14:creationId xmlns:p14="http://schemas.microsoft.com/office/powerpoint/2010/main" val="221035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32</a:t>
            </a:fld>
            <a:endParaRPr lang="fr-FR"/>
          </a:p>
        </p:txBody>
      </p:sp>
    </p:spTree>
    <p:extLst>
      <p:ext uri="{BB962C8B-B14F-4D97-AF65-F5344CB8AC3E}">
        <p14:creationId xmlns:p14="http://schemas.microsoft.com/office/powerpoint/2010/main" val="4190308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passe de 4 trimestres à 20 ans et demi pour la génération 1958 à 4 trimestres à 23 ans pour la génération 1974, du fait de l’allongement des études mais aussi d’une plus grande précarité pour l’accès au premier emploi stable. Toutes les catégories sociales sont concernées : ouvriers, employés, techniciens, cadres.</a:t>
            </a:r>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50</a:t>
            </a:fld>
            <a:endParaRPr lang="fr-FR"/>
          </a:p>
        </p:txBody>
      </p:sp>
    </p:spTree>
    <p:extLst>
      <p:ext uri="{BB962C8B-B14F-4D97-AF65-F5344CB8AC3E}">
        <p14:creationId xmlns:p14="http://schemas.microsoft.com/office/powerpoint/2010/main" val="2291649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sont les générations 1961 à 1972, qui subissent le plus l’allongement de la durée d’assurance, qui perdent aussi le bénéfice des carrière longue, en même temps que le recul de l’âge de départ : les portes se ferment à un départ avant 64 ans !</a:t>
            </a:r>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52</a:t>
            </a:fld>
            <a:endParaRPr lang="fr-FR"/>
          </a:p>
        </p:txBody>
      </p:sp>
    </p:spTree>
    <p:extLst>
      <p:ext uri="{BB962C8B-B14F-4D97-AF65-F5344CB8AC3E}">
        <p14:creationId xmlns:p14="http://schemas.microsoft.com/office/powerpoint/2010/main" val="3315340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Tous les trimestres ne comptent pas pour la durée prise en compte pour la carrière longue : 4 trimestres de maladie au maximum, 4 trimestres de chômage, et </a:t>
            </a:r>
            <a:r>
              <a:rPr lang="fr-FR" u="sng" dirty="0"/>
              <a:t>dans la réforme </a:t>
            </a:r>
            <a:r>
              <a:rPr lang="fr-FR" dirty="0"/>
              <a:t>4 trimestres d’Assurance Vieillesse des Parents au Foyer. Pour les départs en carrière longue, les femmes ne sont que 31% des effectifs, les hommes 69%, du fait des arrêts familiaux plus fréquents. </a:t>
            </a:r>
          </a:p>
          <a:p>
            <a:r>
              <a:rPr lang="fr-FR" dirty="0"/>
              <a:t>Au lieu de payer un système de garde pour un enfant de moins de 3 ans, de nombreuses ouvrières ou employées peu rémunérées, précaires ou en temps partiel et incomplet, considèrent qu’un arrêt en AVPF et la perception d’une allocation leur fait peu perdre de pouvoir d’achat et améliore leur qualité de vie. La CNAF (sécurité sociale famille) cotise à la CNAV (régime général de retraite) pour un salaire au SMIC pour les trimestres en AVPF.</a:t>
            </a:r>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57</a:t>
            </a:fld>
            <a:endParaRPr lang="fr-FR"/>
          </a:p>
        </p:txBody>
      </p:sp>
    </p:spTree>
    <p:extLst>
      <p:ext uri="{BB962C8B-B14F-4D97-AF65-F5344CB8AC3E}">
        <p14:creationId xmlns:p14="http://schemas.microsoft.com/office/powerpoint/2010/main" val="326264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départs en carrières longues passeront à 4 ou 5%. Il est probable que les inaptitudes et invalidités augmentent fortement avec le maintien en emploi de 62 à 64 ans : on ne permet le départ anticipé qu’une fois les travailleurs « cassés ». </a:t>
            </a:r>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58</a:t>
            </a:fld>
            <a:endParaRPr lang="fr-FR"/>
          </a:p>
        </p:txBody>
      </p:sp>
    </p:spTree>
    <p:extLst>
      <p:ext uri="{BB962C8B-B14F-4D97-AF65-F5344CB8AC3E}">
        <p14:creationId xmlns:p14="http://schemas.microsoft.com/office/powerpoint/2010/main" val="2502895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buNone/>
            </a:pPr>
            <a:r>
              <a:rPr lang="fr-FR" sz="2800" dirty="0">
                <a:latin typeface="Corbel" panose="020B0503020204020204" pitchFamily="34" charset="0"/>
              </a:rPr>
              <a:t>Liquidations 2020 :</a:t>
            </a:r>
          </a:p>
          <a:p>
            <a:pPr marL="731520" lvl="1" indent="-457200">
              <a:buClr>
                <a:srgbClr val="7030A0"/>
              </a:buClr>
              <a:buFont typeface="Wingdings" panose="05000000000000000000" pitchFamily="2" charset="2"/>
              <a:buChar char="ü"/>
            </a:pPr>
            <a:r>
              <a:rPr lang="fr-FR" sz="2800" dirty="0">
                <a:latin typeface="Corbel" panose="020B0503020204020204" pitchFamily="34" charset="0"/>
              </a:rPr>
              <a:t>1 pension sur 5 portée au minimum contributif</a:t>
            </a:r>
          </a:p>
          <a:p>
            <a:pPr marL="731520" lvl="1" indent="-457200">
              <a:buClr>
                <a:srgbClr val="7030A0"/>
              </a:buClr>
              <a:buFont typeface="Wingdings" panose="05000000000000000000" pitchFamily="2" charset="2"/>
              <a:buChar char="ü"/>
            </a:pPr>
            <a:r>
              <a:rPr lang="fr-FR" sz="2800" dirty="0">
                <a:latin typeface="Corbel" panose="020B0503020204020204" pitchFamily="34" charset="0"/>
              </a:rPr>
              <a:t>5% FPE portés au Minimum garantit</a:t>
            </a:r>
          </a:p>
          <a:p>
            <a:pPr marL="731520" lvl="1" indent="-457200">
              <a:buClr>
                <a:srgbClr val="7030A0"/>
              </a:buClr>
              <a:buFont typeface="Wingdings" panose="05000000000000000000" pitchFamily="2" charset="2"/>
              <a:buChar char="ü"/>
            </a:pPr>
            <a:r>
              <a:rPr lang="fr-FR" sz="2800" dirty="0">
                <a:latin typeface="Corbel" panose="020B0503020204020204" pitchFamily="34" charset="0"/>
              </a:rPr>
              <a:t>18% CNRACL portés au Minimum garantit</a:t>
            </a:r>
          </a:p>
          <a:p>
            <a:endParaRPr lang="fr-FR" dirty="0"/>
          </a:p>
        </p:txBody>
      </p:sp>
      <p:sp>
        <p:nvSpPr>
          <p:cNvPr id="4" name="Espace réservé du numéro de diapositive 3"/>
          <p:cNvSpPr>
            <a:spLocks noGrp="1"/>
          </p:cNvSpPr>
          <p:nvPr>
            <p:ph type="sldNum" sz="quarter" idx="5"/>
          </p:nvPr>
        </p:nvSpPr>
        <p:spPr/>
        <p:txBody>
          <a:bodyPr/>
          <a:lstStyle/>
          <a:p>
            <a:fld id="{3BFA6C5E-6B8D-4204-951B-7447002BC5F8}" type="slidenum">
              <a:rPr lang="fr-FR" smtClean="0"/>
              <a:t>71</a:t>
            </a:fld>
            <a:endParaRPr lang="fr-FR"/>
          </a:p>
        </p:txBody>
      </p:sp>
    </p:spTree>
    <p:extLst>
      <p:ext uri="{BB962C8B-B14F-4D97-AF65-F5344CB8AC3E}">
        <p14:creationId xmlns:p14="http://schemas.microsoft.com/office/powerpoint/2010/main" val="727542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 nombreux agents partent déjà à 65 ans et plus du fait de l’allongement de la durée d’assurance requise et le recul de l’âge d’entrée dans la vie active</a:t>
            </a:r>
          </a:p>
          <a:p>
            <a:r>
              <a:rPr lang="fr-FR" dirty="0"/>
              <a:t>Une minorité d’agents partent avant 62 ans, sauf dans l’hospitalière</a:t>
            </a:r>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9</a:t>
            </a:fld>
            <a:endParaRPr lang="fr-FR"/>
          </a:p>
        </p:txBody>
      </p:sp>
    </p:spTree>
    <p:extLst>
      <p:ext uri="{BB962C8B-B14F-4D97-AF65-F5344CB8AC3E}">
        <p14:creationId xmlns:p14="http://schemas.microsoft.com/office/powerpoint/2010/main" val="3713517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000000"/>
                </a:solidFill>
                <a:latin typeface="Times New Roman" panose="02020603050405020304" pitchFamily="18" charset="0"/>
              </a:rPr>
              <a:t>Ce dispositif vise à garantir un minimum de pension dans les régimes de la fonction publique. Il joue un rôle analogue à celui du minimum contributif au régime général et dans les régimes alignés. Son montant est proratisé (linéaire par période) en fonction de la durée de services effectifs. Avant la réforme de 2010, il n’était pas soumis à des conditions d’attribution (hormis les critères d’éligibilité à une pension d’un régime de la fonction publique).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000000"/>
                </a:solidFill>
                <a:latin typeface="Times New Roman" panose="02020603050405020304" pitchFamily="18" charset="0"/>
              </a:rPr>
              <a:t>Son montant est déterminé par rapport au traitement indiciaire brut de l’indice majoré 277 au 1</a:t>
            </a:r>
            <a:r>
              <a:rPr lang="fr-FR" sz="1800" b="0" i="0" u="none" strike="noStrike" baseline="30000" dirty="0">
                <a:solidFill>
                  <a:srgbClr val="000000"/>
                </a:solidFill>
                <a:latin typeface="Times New Roman" panose="02020603050405020304" pitchFamily="18" charset="0"/>
              </a:rPr>
              <a:t>er</a:t>
            </a:r>
            <a:r>
              <a:rPr lang="fr-FR" sz="1800" b="0" i="0" u="none" strike="noStrike" baseline="0" dirty="0">
                <a:solidFill>
                  <a:srgbClr val="000000"/>
                </a:solidFill>
                <a:latin typeface="Times New Roman" panose="02020603050405020304" pitchFamily="18" charset="0"/>
              </a:rPr>
              <a:t> janvier 2004 revalorisé dans les mêmes conditions que les pensions de retraite</a:t>
            </a:r>
          </a:p>
          <a:p>
            <a:r>
              <a:rPr lang="fr-FR" dirty="0"/>
              <a:t>Le minimum garanti s'applique à votre pension de retraite de base de fonctionnaire si vous vous trouvez dans l'une des situations suivantes :</a:t>
            </a:r>
          </a:p>
          <a:p>
            <a:pPr>
              <a:buFont typeface="Arial" panose="020B0604020202020204" pitchFamily="34" charset="0"/>
              <a:buChar char="•"/>
            </a:pPr>
            <a:r>
              <a:rPr lang="fr-FR" dirty="0"/>
              <a:t>Vous justifiez du </a:t>
            </a:r>
            <a:r>
              <a:rPr lang="fr-FR" dirty="0">
                <a:hlinkClick r:id="rId3"/>
              </a:rPr>
              <a:t>nombre de trimestres d'assurance requis</a:t>
            </a:r>
            <a:r>
              <a:rPr lang="fr-FR" dirty="0"/>
              <a:t> pour bénéficier d'une retraite à taux plein</a:t>
            </a:r>
          </a:p>
          <a:p>
            <a:pPr>
              <a:buFont typeface="Arial" panose="020B0604020202020204" pitchFamily="34" charset="0"/>
              <a:buChar char="•"/>
            </a:pPr>
            <a:r>
              <a:rPr lang="fr-FR" dirty="0"/>
              <a:t>Vous avez atteint la </a:t>
            </a:r>
            <a:r>
              <a:rPr lang="fr-FR" dirty="0">
                <a:hlinkClick r:id="rId4"/>
              </a:rPr>
              <a:t>limite d'âge</a:t>
            </a:r>
            <a:endParaRPr lang="fr-FR" dirty="0"/>
          </a:p>
          <a:p>
            <a:pPr>
              <a:buFont typeface="Arial" panose="020B0604020202020204" pitchFamily="34" charset="0"/>
              <a:buChar char="•"/>
            </a:pPr>
            <a:r>
              <a:rPr lang="fr-FR" dirty="0"/>
              <a:t>Vous avez atteint l'</a:t>
            </a:r>
            <a:r>
              <a:rPr lang="fr-FR" dirty="0">
                <a:hlinkClick r:id="rId5"/>
              </a:rPr>
              <a:t>âge d'annulation de la décote</a:t>
            </a:r>
            <a:endParaRPr lang="fr-FR" dirty="0"/>
          </a:p>
          <a:p>
            <a:pPr>
              <a:buFont typeface="Arial" panose="020B0604020202020204" pitchFamily="34" charset="0"/>
              <a:buChar char="•"/>
            </a:pPr>
            <a:r>
              <a:rPr lang="fr-FR" dirty="0"/>
              <a:t>Vous êtes admis à la </a:t>
            </a:r>
            <a:r>
              <a:rPr lang="fr-FR" dirty="0">
                <a:hlinkClick r:id="rId6"/>
              </a:rPr>
              <a:t>retraite pour invalidité</a:t>
            </a:r>
            <a:endParaRPr lang="fr-FR" dirty="0"/>
          </a:p>
          <a:p>
            <a:pPr>
              <a:buFont typeface="Arial" panose="020B0604020202020204" pitchFamily="34" charset="0"/>
              <a:buChar char="•"/>
            </a:pPr>
            <a:r>
              <a:rPr lang="fr-FR" dirty="0"/>
              <a:t>Vous êtes admis à la retraite anticipée en tant que parent d'un </a:t>
            </a:r>
            <a:r>
              <a:rPr lang="fr-FR" dirty="0">
                <a:hlinkClick r:id="rId7"/>
              </a:rPr>
              <a:t>enfant invalide</a:t>
            </a:r>
            <a:endParaRPr lang="fr-FR" dirty="0"/>
          </a:p>
          <a:p>
            <a:pPr>
              <a:buFont typeface="Arial" panose="020B0604020202020204" pitchFamily="34" charset="0"/>
              <a:buChar char="•"/>
            </a:pPr>
            <a:r>
              <a:rPr lang="fr-FR" dirty="0"/>
              <a:t>Vous êtes admis à la </a:t>
            </a:r>
            <a:r>
              <a:rPr lang="fr-FR" dirty="0">
                <a:hlinkClick r:id="rId8"/>
              </a:rPr>
              <a:t>retraite anticipée en tant que fonctionnaire handicapé</a:t>
            </a:r>
            <a:r>
              <a:rPr lang="fr-FR" dirty="0"/>
              <a:t> à 50 %</a:t>
            </a:r>
          </a:p>
          <a:p>
            <a:pPr>
              <a:buFont typeface="Arial" panose="020B0604020202020204" pitchFamily="34" charset="0"/>
              <a:buChar char="•"/>
            </a:pPr>
            <a:r>
              <a:rPr lang="fr-FR" dirty="0"/>
              <a:t>Vous êtes admis à la </a:t>
            </a:r>
            <a:r>
              <a:rPr lang="fr-FR" dirty="0">
                <a:hlinkClick r:id="rId9"/>
              </a:rPr>
              <a:t>retraite anticipée pour infirmité ou maladie incurable</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3BFA6C5E-6B8D-4204-951B-7447002BC5F8}" type="slidenum">
              <a:rPr lang="fr-FR" smtClean="0"/>
              <a:t>72</a:t>
            </a:fld>
            <a:endParaRPr lang="fr-FR"/>
          </a:p>
        </p:txBody>
      </p:sp>
    </p:spTree>
    <p:extLst>
      <p:ext uri="{BB962C8B-B14F-4D97-AF65-F5344CB8AC3E}">
        <p14:creationId xmlns:p14="http://schemas.microsoft.com/office/powerpoint/2010/main" val="238407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Arial" panose="020B0604020202020204" pitchFamily="34" charset="0"/>
              <a:buChar char="•"/>
            </a:pPr>
            <a:r>
              <a:rPr lang="fr-FR" sz="2800" dirty="0"/>
              <a:t>Pour les 15 premières années de services, 57,5 % du montant du traitement indiciaire brut au 1</a:t>
            </a:r>
            <a:r>
              <a:rPr lang="fr-FR" sz="2800" baseline="30000" dirty="0"/>
              <a:t>er</a:t>
            </a:r>
            <a:r>
              <a:rPr lang="fr-FR" sz="2800" dirty="0"/>
              <a:t> janvier 2004 de l'indice majoré 227, revalorisé depuis cette date dans les mêmes conditions que les pensions de retraite (soit 1 248,33 €),</a:t>
            </a:r>
          </a:p>
          <a:p>
            <a:pPr>
              <a:buFont typeface="Arial" panose="020B0604020202020204" pitchFamily="34" charset="0"/>
              <a:buChar char="•"/>
            </a:pPr>
            <a:r>
              <a:rPr lang="fr-FR" sz="2800" dirty="0"/>
              <a:t>augmenté de 2,5 points par année supplémentaire de services entre 15 et 30 ans,</a:t>
            </a:r>
          </a:p>
          <a:p>
            <a:pPr>
              <a:buFont typeface="Arial" panose="020B0604020202020204" pitchFamily="34" charset="0"/>
              <a:buChar char="•"/>
            </a:pPr>
            <a:r>
              <a:rPr lang="fr-FR" sz="2800" dirty="0"/>
              <a:t>et de 0,5 point par année supplémentaire entre 30 et 39 ans.</a:t>
            </a:r>
          </a:p>
        </p:txBody>
      </p:sp>
      <p:sp>
        <p:nvSpPr>
          <p:cNvPr id="4" name="Espace réservé du numéro de diapositive 3"/>
          <p:cNvSpPr>
            <a:spLocks noGrp="1"/>
          </p:cNvSpPr>
          <p:nvPr>
            <p:ph type="sldNum" sz="quarter" idx="5"/>
          </p:nvPr>
        </p:nvSpPr>
        <p:spPr/>
        <p:txBody>
          <a:bodyPr/>
          <a:lstStyle/>
          <a:p>
            <a:fld id="{3BFA6C5E-6B8D-4204-951B-7447002BC5F8}" type="slidenum">
              <a:rPr lang="fr-FR" smtClean="0"/>
              <a:t>73</a:t>
            </a:fld>
            <a:endParaRPr lang="fr-FR"/>
          </a:p>
        </p:txBody>
      </p:sp>
    </p:spTree>
    <p:extLst>
      <p:ext uri="{BB962C8B-B14F-4D97-AF65-F5344CB8AC3E}">
        <p14:creationId xmlns:p14="http://schemas.microsoft.com/office/powerpoint/2010/main" val="3990633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000000"/>
                </a:solidFill>
                <a:latin typeface="Times New Roman" panose="02020603050405020304" pitchFamily="18" charset="0"/>
              </a:rPr>
              <a:t>Montant minimum, fixé par décret et versé au régime général et dans les régimes alignés, pour une pension liquidée au taux plein. Ce minimum est versé entier si l’assuré réunit la durée d’assurance maximum prévue pour le calcul de la pension. Sinon, il est réduit proportionnellement. Dans la fonction publique, un dispositif similaire existe ; il s’agit du minimum garanti (voir définition).</a:t>
            </a:r>
          </a:p>
          <a:p>
            <a:r>
              <a:rPr lang="fr-FR" sz="1800" kern="100" dirty="0">
                <a:effectLst/>
                <a:latin typeface="+mj-lt"/>
                <a:ea typeface="Noto Serif CJK SC"/>
                <a:cs typeface="Lohit Devanagari"/>
              </a:rPr>
              <a:t>Actuellement le MICO théorique est de </a:t>
            </a:r>
            <a:r>
              <a:rPr lang="fr-FR" sz="1800" u="sng" kern="100" dirty="0">
                <a:effectLst/>
                <a:latin typeface="+mj-lt"/>
                <a:ea typeface="Noto Serif CJK SC"/>
                <a:cs typeface="Lohit Devanagari"/>
              </a:rPr>
              <a:t>980€/mois</a:t>
            </a:r>
            <a:r>
              <a:rPr lang="fr-FR" sz="1800" kern="100" dirty="0">
                <a:effectLst/>
                <a:latin typeface="+mj-lt"/>
                <a:ea typeface="Noto Serif CJK SC"/>
                <a:cs typeface="Lohit Devanagari"/>
              </a:rPr>
              <a:t> pour une carrière de 167 trimestres au SMIC. </a:t>
            </a:r>
            <a:r>
              <a:rPr lang="fr-FR" sz="1800" b="1" kern="100" dirty="0">
                <a:effectLst/>
                <a:latin typeface="+mj-lt"/>
                <a:ea typeface="Noto Serif CJK SC"/>
                <a:cs typeface="Lohit Devanagari"/>
              </a:rPr>
              <a:t>Ce montant intègre le montant théorique de la retraite de base et d’une retraite complémentaire pour une carrière complète au SMIC…</a:t>
            </a:r>
          </a:p>
          <a:p>
            <a:pPr marL="0" indent="0">
              <a:buNone/>
            </a:pPr>
            <a:r>
              <a:rPr lang="fr-FR" sz="1800" kern="100" dirty="0">
                <a:effectLst/>
                <a:latin typeface="+mj-lt"/>
                <a:ea typeface="Noto Serif CJK SC"/>
                <a:cs typeface="Lohit Devanagari"/>
              </a:rPr>
              <a:t>Pour le percevoir, il faut avoir liquidé la totalité de ses pensions de retraite tous régimes confondus, et que le montant total de celles-ci soit </a:t>
            </a:r>
            <a:r>
              <a:rPr lang="fr-FR" sz="1800" u="sng" kern="100" dirty="0">
                <a:effectLst/>
                <a:latin typeface="+mj-lt"/>
                <a:ea typeface="Noto Serif CJK SC"/>
                <a:cs typeface="Lohit Devanagari"/>
              </a:rPr>
              <a:t>inférieur à 1273,76€/mois</a:t>
            </a:r>
            <a:r>
              <a:rPr lang="fr-FR" sz="1800" kern="100" dirty="0">
                <a:effectLst/>
                <a:latin typeface="+mj-lt"/>
                <a:ea typeface="Noto Serif CJK SC"/>
                <a:cs typeface="Lohit Devanagari"/>
              </a:rPr>
              <a:t>. </a:t>
            </a:r>
            <a:endParaRPr lang="fr-FR" sz="1800" b="0" i="0" u="none" strike="noStrike" baseline="0" dirty="0">
              <a:solidFill>
                <a:srgbClr val="000000"/>
              </a:solidFill>
              <a:latin typeface="Times New Roman" panose="02020603050405020304" pitchFamily="18" charset="0"/>
            </a:endParaRPr>
          </a:p>
          <a:p>
            <a:r>
              <a:rPr lang="fr-FR" dirty="0"/>
              <a:t>La loi prévoit depuis 2003 qu’il soit à 85% du SMIC sans que cela n’ait jamais été réussi.</a:t>
            </a:r>
          </a:p>
        </p:txBody>
      </p:sp>
      <p:sp>
        <p:nvSpPr>
          <p:cNvPr id="4" name="Espace réservé du numéro de diapositive 3"/>
          <p:cNvSpPr>
            <a:spLocks noGrp="1"/>
          </p:cNvSpPr>
          <p:nvPr>
            <p:ph type="sldNum" sz="quarter" idx="5"/>
          </p:nvPr>
        </p:nvSpPr>
        <p:spPr/>
        <p:txBody>
          <a:bodyPr/>
          <a:lstStyle/>
          <a:p>
            <a:fld id="{3BFA6C5E-6B8D-4204-951B-7447002BC5F8}" type="slidenum">
              <a:rPr lang="fr-FR" smtClean="0"/>
              <a:t>74</a:t>
            </a:fld>
            <a:endParaRPr lang="fr-FR"/>
          </a:p>
        </p:txBody>
      </p:sp>
    </p:spTree>
    <p:extLst>
      <p:ext uri="{BB962C8B-B14F-4D97-AF65-F5344CB8AC3E}">
        <p14:creationId xmlns:p14="http://schemas.microsoft.com/office/powerpoint/2010/main" val="3684439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Arial" panose="020B0604020202020204" pitchFamily="34" charset="0"/>
              <a:buChar char="•"/>
            </a:pPr>
            <a:endParaRPr lang="fr-FR" sz="2800" dirty="0"/>
          </a:p>
        </p:txBody>
      </p:sp>
      <p:sp>
        <p:nvSpPr>
          <p:cNvPr id="4" name="Espace réservé du numéro de diapositive 3"/>
          <p:cNvSpPr>
            <a:spLocks noGrp="1"/>
          </p:cNvSpPr>
          <p:nvPr>
            <p:ph type="sldNum" sz="quarter" idx="5"/>
          </p:nvPr>
        </p:nvSpPr>
        <p:spPr/>
        <p:txBody>
          <a:bodyPr/>
          <a:lstStyle/>
          <a:p>
            <a:fld id="{3BFA6C5E-6B8D-4204-951B-7447002BC5F8}" type="slidenum">
              <a:rPr lang="fr-FR" smtClean="0"/>
              <a:t>75</a:t>
            </a:fld>
            <a:endParaRPr lang="fr-FR"/>
          </a:p>
        </p:txBody>
      </p:sp>
    </p:spTree>
    <p:extLst>
      <p:ext uri="{BB962C8B-B14F-4D97-AF65-F5344CB8AC3E}">
        <p14:creationId xmlns:p14="http://schemas.microsoft.com/office/powerpoint/2010/main" val="918504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précarité et les arrêts de travail ne permettent pas de cotiser à l’Agirc-Arrco à la hauteur du SMIC</a:t>
            </a:r>
          </a:p>
        </p:txBody>
      </p:sp>
      <p:sp>
        <p:nvSpPr>
          <p:cNvPr id="4" name="Espace réservé du numéro de diapositive 3"/>
          <p:cNvSpPr>
            <a:spLocks noGrp="1"/>
          </p:cNvSpPr>
          <p:nvPr>
            <p:ph type="sldNum" sz="quarter" idx="5"/>
          </p:nvPr>
        </p:nvSpPr>
        <p:spPr/>
        <p:txBody>
          <a:bodyPr/>
          <a:lstStyle/>
          <a:p>
            <a:fld id="{3BFA6C5E-6B8D-4204-951B-7447002BC5F8}" type="slidenum">
              <a:rPr lang="fr-FR" smtClean="0"/>
              <a:t>76</a:t>
            </a:fld>
            <a:endParaRPr lang="fr-FR"/>
          </a:p>
        </p:txBody>
      </p:sp>
    </p:spTree>
    <p:extLst>
      <p:ext uri="{BB962C8B-B14F-4D97-AF65-F5344CB8AC3E}">
        <p14:creationId xmlns:p14="http://schemas.microsoft.com/office/powerpoint/2010/main" val="2119323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fort sas de précarité pour les salariés du privé, qui perdurera jusqu’à 64 ans si la réforme passait.</a:t>
            </a:r>
          </a:p>
        </p:txBody>
      </p:sp>
      <p:sp>
        <p:nvSpPr>
          <p:cNvPr id="4" name="Espace réservé du numéro de diapositive 3"/>
          <p:cNvSpPr>
            <a:spLocks noGrp="1"/>
          </p:cNvSpPr>
          <p:nvPr>
            <p:ph type="sldNum" sz="quarter" idx="5"/>
          </p:nvPr>
        </p:nvSpPr>
        <p:spPr/>
        <p:txBody>
          <a:bodyPr/>
          <a:lstStyle/>
          <a:p>
            <a:fld id="{3BFA6C5E-6B8D-4204-951B-7447002BC5F8}" type="slidenum">
              <a:rPr lang="fr-FR" smtClean="0"/>
              <a:t>78</a:t>
            </a:fld>
            <a:endParaRPr lang="fr-FR"/>
          </a:p>
        </p:txBody>
      </p:sp>
    </p:spTree>
    <p:extLst>
      <p:ext uri="{BB962C8B-B14F-4D97-AF65-F5344CB8AC3E}">
        <p14:creationId xmlns:p14="http://schemas.microsoft.com/office/powerpoint/2010/main" val="7275429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sont les départs en retraite qui explique le faible taux d’emploi en France après 60 ans : c’est une situation normale !</a:t>
            </a:r>
          </a:p>
        </p:txBody>
      </p:sp>
      <p:sp>
        <p:nvSpPr>
          <p:cNvPr id="4" name="Espace réservé du numéro de diapositive 3"/>
          <p:cNvSpPr>
            <a:spLocks noGrp="1"/>
          </p:cNvSpPr>
          <p:nvPr>
            <p:ph type="sldNum" sz="quarter" idx="5"/>
          </p:nvPr>
        </p:nvSpPr>
        <p:spPr/>
        <p:txBody>
          <a:bodyPr/>
          <a:lstStyle/>
          <a:p>
            <a:fld id="{3BFA6C5E-6B8D-4204-951B-7447002BC5F8}" type="slidenum">
              <a:rPr lang="fr-FR" smtClean="0"/>
              <a:t>79</a:t>
            </a:fld>
            <a:endParaRPr lang="fr-FR"/>
          </a:p>
        </p:txBody>
      </p:sp>
    </p:spTree>
    <p:extLst>
      <p:ext uri="{BB962C8B-B14F-4D97-AF65-F5344CB8AC3E}">
        <p14:creationId xmlns:p14="http://schemas.microsoft.com/office/powerpoint/2010/main" val="2384076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Dans la Fonction publique les agents sont dans l’emploi jusqu’à leur départ en retraite</a:t>
            </a:r>
          </a:p>
        </p:txBody>
      </p:sp>
      <p:sp>
        <p:nvSpPr>
          <p:cNvPr id="4" name="Espace réservé du numéro de diapositive 3"/>
          <p:cNvSpPr>
            <a:spLocks noGrp="1"/>
          </p:cNvSpPr>
          <p:nvPr>
            <p:ph type="sldNum" sz="quarter" idx="5"/>
          </p:nvPr>
        </p:nvSpPr>
        <p:spPr/>
        <p:txBody>
          <a:bodyPr/>
          <a:lstStyle/>
          <a:p>
            <a:fld id="{3BFA6C5E-6B8D-4204-951B-7447002BC5F8}" type="slidenum">
              <a:rPr lang="fr-FR" smtClean="0"/>
              <a:t>80</a:t>
            </a:fld>
            <a:endParaRPr lang="fr-FR"/>
          </a:p>
        </p:txBody>
      </p:sp>
    </p:spTree>
    <p:extLst>
      <p:ext uri="{BB962C8B-B14F-4D97-AF65-F5344CB8AC3E}">
        <p14:creationId xmlns:p14="http://schemas.microsoft.com/office/powerpoint/2010/main" val="3684439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Arial" panose="020B0604020202020204" pitchFamily="34" charset="0"/>
              <a:buChar char="•"/>
            </a:pPr>
            <a:endParaRPr lang="fr-FR" sz="2800" dirty="0"/>
          </a:p>
        </p:txBody>
      </p:sp>
      <p:sp>
        <p:nvSpPr>
          <p:cNvPr id="4" name="Espace réservé du numéro de diapositive 3"/>
          <p:cNvSpPr>
            <a:spLocks noGrp="1"/>
          </p:cNvSpPr>
          <p:nvPr>
            <p:ph type="sldNum" sz="quarter" idx="5"/>
          </p:nvPr>
        </p:nvSpPr>
        <p:spPr/>
        <p:txBody>
          <a:bodyPr/>
          <a:lstStyle/>
          <a:p>
            <a:fld id="{3BFA6C5E-6B8D-4204-951B-7447002BC5F8}" type="slidenum">
              <a:rPr lang="fr-FR" smtClean="0"/>
              <a:t>81</a:t>
            </a:fld>
            <a:endParaRPr lang="fr-FR"/>
          </a:p>
        </p:txBody>
      </p:sp>
    </p:spTree>
    <p:extLst>
      <p:ext uri="{BB962C8B-B14F-4D97-AF65-F5344CB8AC3E}">
        <p14:creationId xmlns:p14="http://schemas.microsoft.com/office/powerpoint/2010/main" val="3990633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3BFA6C5E-6B8D-4204-951B-7447002BC5F8}" type="slidenum">
              <a:rPr lang="fr-FR" smtClean="0"/>
              <a:t>82</a:t>
            </a:fld>
            <a:endParaRPr lang="fr-FR"/>
          </a:p>
        </p:txBody>
      </p:sp>
    </p:spTree>
    <p:extLst>
      <p:ext uri="{BB962C8B-B14F-4D97-AF65-F5344CB8AC3E}">
        <p14:creationId xmlns:p14="http://schemas.microsoft.com/office/powerpoint/2010/main" val="1007682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est très important de maintenir un âge limite qui est celui du passage à la retraite du monde du travail.</a:t>
            </a:r>
          </a:p>
          <a:p>
            <a:r>
              <a:rPr lang="fr-FR" dirty="0"/>
              <a:t>Travailler au-delà doit dépendre de dérogations, comme c’est le cas aujourd’hui dans la fonction publique (enfants à charge ou carrière incomplète)</a:t>
            </a:r>
          </a:p>
          <a:p>
            <a:r>
              <a:rPr lang="fr-FR" dirty="0"/>
              <a:t>Le projet de loi dissous la notion d’âge limite jusqu’à 70 ans. C’est déjà le cas dans le privé, où l’employeur ne peut pas mettre un salarié à la retraite d’office avant 70 ans. Mais c’est sans beaucoup d’effet puisque les employeurs privé font déjà la chasse aux salariés les plus âgés.</a:t>
            </a:r>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11</a:t>
            </a:fld>
            <a:endParaRPr lang="fr-FR"/>
          </a:p>
        </p:txBody>
      </p:sp>
    </p:spTree>
    <p:extLst>
      <p:ext uri="{BB962C8B-B14F-4D97-AF65-F5344CB8AC3E}">
        <p14:creationId xmlns:p14="http://schemas.microsoft.com/office/powerpoint/2010/main" val="1380455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 report de l’âge légal c’est l’extension de « périodes de précarité » </a:t>
            </a:r>
          </a:p>
          <a:p>
            <a:pPr marL="0" indent="0">
              <a:buNone/>
            </a:pPr>
            <a:r>
              <a:rPr lang="fr-FR" sz="2200" b="1" dirty="0"/>
              <a:t>Qu’est ce que les périodes de précarités en fin de carrière?</a:t>
            </a:r>
            <a:endParaRPr lang="fr-FR" sz="2200" b="1" dirty="0">
              <a:highlight>
                <a:srgbClr val="FFFF00"/>
              </a:highlight>
            </a:endParaRPr>
          </a:p>
          <a:p>
            <a:pPr algn="just"/>
            <a:r>
              <a:rPr lang="fr-FR" sz="1900" dirty="0"/>
              <a:t>On considère que le </a:t>
            </a:r>
            <a:r>
              <a:rPr lang="fr-FR" sz="1900" b="1" i="1" dirty="0"/>
              <a:t>Sas de précarité </a:t>
            </a:r>
            <a:r>
              <a:rPr lang="fr-FR" sz="1900" dirty="0"/>
              <a:t>ou </a:t>
            </a:r>
            <a:r>
              <a:rPr lang="fr-FR" sz="1900" b="1" i="1" dirty="0"/>
              <a:t>périodes de précarité avant la retraite </a:t>
            </a:r>
            <a:r>
              <a:rPr lang="fr-FR" sz="1900" dirty="0"/>
              <a:t>correspondent à une situation où les individus ne sont ni en emploi ni en retraite. </a:t>
            </a:r>
          </a:p>
          <a:p>
            <a:pPr lvl="1" algn="just"/>
            <a:r>
              <a:rPr lang="fr-FR" sz="1400" dirty="0"/>
              <a:t>En 2019, 20% des Hommes et plus de 30% des femmes sont dans cette situation à 61 ans. </a:t>
            </a:r>
          </a:p>
          <a:p>
            <a:pPr lvl="1" algn="just"/>
            <a:r>
              <a:rPr lang="fr-FR" sz="1400" dirty="0"/>
              <a:t>Globalement, 20% des travailleurs sont dans cette situation à partir de 58 ans (Voir graph parties rouge, verte et jaune)</a:t>
            </a:r>
            <a:endParaRPr lang="fr-FR" sz="1900" dirty="0"/>
          </a:p>
          <a:p>
            <a:pPr algn="just"/>
            <a:r>
              <a:rPr lang="fr-FR" sz="1900" b="1" i="1" dirty="0"/>
              <a:t>Les périodes de précarités en fin de carrière sont plus importantes</a:t>
            </a:r>
            <a:r>
              <a:rPr lang="fr-FR" sz="1900" dirty="0"/>
              <a:t> pour les ouvriers et les employés que pour les cadres et les professions intermédiaires</a:t>
            </a:r>
            <a:endParaRPr lang="fr-FR"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baseline="0" dirty="0">
              <a:solidFill>
                <a:srgbClr val="000000"/>
              </a:solidFill>
              <a:latin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FA6C5E-6B8D-4204-951B-7447002BC5F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408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3BFA6C5E-6B8D-4204-951B-7447002BC5F8}" type="slidenum">
              <a:rPr lang="fr-FR" smtClean="0"/>
              <a:t>84</a:t>
            </a:fld>
            <a:endParaRPr lang="fr-FR"/>
          </a:p>
        </p:txBody>
      </p:sp>
    </p:spTree>
    <p:extLst>
      <p:ext uri="{BB962C8B-B14F-4D97-AF65-F5344CB8AC3E}">
        <p14:creationId xmlns:p14="http://schemas.microsoft.com/office/powerpoint/2010/main" val="2119323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L’âge moyen de départs des fonctionnaires n’ayant pas de départ anticipé pour pénibilité (service actif), l’âge moyen de départ est déjà  proche de 64 ans. 60% est cadre dans l’Etat avec beaucoup d’enseignants ayant fait des études. </a:t>
            </a:r>
          </a:p>
          <a:p>
            <a:r>
              <a:rPr lang="fr-FR" dirty="0"/>
              <a:t>Mais c’est aussi le cas dans la territoriale, alors que les deux tiers des agents sont en catégorie C, du fait de l’allongement de la durée d’assurance, des interruptions de carrières, de la précarité qui a souvent précédé la titularisation, et de la faiblesse des pensions.</a:t>
            </a:r>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12</a:t>
            </a:fld>
            <a:endParaRPr lang="fr-FR"/>
          </a:p>
        </p:txBody>
      </p:sp>
    </p:spTree>
    <p:extLst>
      <p:ext uri="{BB962C8B-B14F-4D97-AF65-F5344CB8AC3E}">
        <p14:creationId xmlns:p14="http://schemas.microsoft.com/office/powerpoint/2010/main" val="1435581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l’Etat, un quart de départ à 65 ans et au-delà.</a:t>
            </a:r>
          </a:p>
          <a:p>
            <a:r>
              <a:rPr lang="fr-FR" dirty="0"/>
              <a:t>2% de départ à 60 ans et moins.</a:t>
            </a:r>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13</a:t>
            </a:fld>
            <a:endParaRPr lang="fr-FR"/>
          </a:p>
        </p:txBody>
      </p:sp>
    </p:spTree>
    <p:extLst>
      <p:ext uri="{BB962C8B-B14F-4D97-AF65-F5344CB8AC3E}">
        <p14:creationId xmlns:p14="http://schemas.microsoft.com/office/powerpoint/2010/main" val="773087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la territoriale, un départ sur cinq à 65 ans et au-delà.</a:t>
            </a:r>
          </a:p>
          <a:p>
            <a:r>
              <a:rPr lang="fr-FR" dirty="0"/>
              <a:t>4% de départ à 60 ans et moins.</a:t>
            </a:r>
          </a:p>
          <a:p>
            <a:endParaRPr lang="fr-FR" dirty="0"/>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14</a:t>
            </a:fld>
            <a:endParaRPr lang="fr-FR"/>
          </a:p>
        </p:txBody>
      </p:sp>
    </p:spTree>
    <p:extLst>
      <p:ext uri="{BB962C8B-B14F-4D97-AF65-F5344CB8AC3E}">
        <p14:creationId xmlns:p14="http://schemas.microsoft.com/office/powerpoint/2010/main" val="1871113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l’hospitalière, un départ sur huit à 65 ans et au-delà.</a:t>
            </a:r>
          </a:p>
          <a:p>
            <a:r>
              <a:rPr lang="fr-FR" dirty="0"/>
              <a:t>13% de départ à 60 ans et moins (infirmières ayant exercé leur droit d’option et départs pour invalidité en particulier).</a:t>
            </a:r>
          </a:p>
          <a:p>
            <a:endParaRPr lang="fr-FR" dirty="0"/>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15</a:t>
            </a:fld>
            <a:endParaRPr lang="fr-FR"/>
          </a:p>
        </p:txBody>
      </p:sp>
    </p:spTree>
    <p:extLst>
      <p:ext uri="{BB962C8B-B14F-4D97-AF65-F5344CB8AC3E}">
        <p14:creationId xmlns:p14="http://schemas.microsoft.com/office/powerpoint/2010/main" val="2963701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L’âge moyen de départ en service actif est déjà à 60 ans !</a:t>
            </a:r>
          </a:p>
        </p:txBody>
      </p:sp>
      <p:sp>
        <p:nvSpPr>
          <p:cNvPr id="4" name="Espace réservé du numéro de diapositive 3"/>
          <p:cNvSpPr>
            <a:spLocks noGrp="1"/>
          </p:cNvSpPr>
          <p:nvPr>
            <p:ph type="sldNum" sz="quarter" idx="5"/>
          </p:nvPr>
        </p:nvSpPr>
        <p:spPr/>
        <p:txBody>
          <a:bodyPr/>
          <a:lstStyle/>
          <a:p>
            <a:fld id="{6944ADBF-34B5-4904-8F5A-D922FFFDF78F}" type="slidenum">
              <a:rPr lang="fr-FR" smtClean="0"/>
              <a:t>16</a:t>
            </a:fld>
            <a:endParaRPr lang="fr-FR"/>
          </a:p>
        </p:txBody>
      </p:sp>
    </p:spTree>
    <p:extLst>
      <p:ext uri="{BB962C8B-B14F-4D97-AF65-F5344CB8AC3E}">
        <p14:creationId xmlns:p14="http://schemas.microsoft.com/office/powerpoint/2010/main" val="3557590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45B773-E1A0-D0C2-CBC7-F53A52E4604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56FB015-AEE7-AEDB-20F4-9E314F4E41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EE2F69B-E643-8454-1641-2B7094467D62}"/>
              </a:ext>
            </a:extLst>
          </p:cNvPr>
          <p:cNvSpPr>
            <a:spLocks noGrp="1"/>
          </p:cNvSpPr>
          <p:nvPr>
            <p:ph type="dt" sz="half" idx="10"/>
          </p:nvPr>
        </p:nvSpPr>
        <p:spPr/>
        <p:txBody>
          <a:bodyPr/>
          <a:lstStyle/>
          <a:p>
            <a:fld id="{798E3910-575A-4939-9F3E-22A92EBDA1F4}" type="datetime1">
              <a:rPr lang="fr-FR" smtClean="0"/>
              <a:t>23/01/2023</a:t>
            </a:fld>
            <a:endParaRPr lang="fr-FR"/>
          </a:p>
        </p:txBody>
      </p:sp>
      <p:sp>
        <p:nvSpPr>
          <p:cNvPr id="5" name="Espace réservé du pied de page 4">
            <a:extLst>
              <a:ext uri="{FF2B5EF4-FFF2-40B4-BE49-F238E27FC236}">
                <a16:creationId xmlns:a16="http://schemas.microsoft.com/office/drawing/2014/main" id="{E13A11D3-EB91-EB97-8793-E82E005F999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2BD3035-2BE9-E041-7CE3-3711766F56C5}"/>
              </a:ext>
            </a:extLst>
          </p:cNvPr>
          <p:cNvSpPr>
            <a:spLocks noGrp="1"/>
          </p:cNvSpPr>
          <p:nvPr>
            <p:ph type="sldNum" sz="quarter" idx="12"/>
          </p:nvPr>
        </p:nvSpPr>
        <p:spPr/>
        <p:txBody>
          <a:bodyPr/>
          <a:lstStyle/>
          <a:p>
            <a:fld id="{EAE507D3-C1AF-4300-94F9-ED658B515B94}" type="slidenum">
              <a:rPr lang="fr-FR" smtClean="0"/>
              <a:t>‹N°›</a:t>
            </a:fld>
            <a:endParaRPr lang="fr-FR"/>
          </a:p>
        </p:txBody>
      </p:sp>
    </p:spTree>
    <p:extLst>
      <p:ext uri="{BB962C8B-B14F-4D97-AF65-F5344CB8AC3E}">
        <p14:creationId xmlns:p14="http://schemas.microsoft.com/office/powerpoint/2010/main" val="1062418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6AE6C0-3051-BCF3-6B8A-7F9BFF0C7C7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DBF0F54-C0F8-3F28-F514-786D91EE2AA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15F5A3F-8B85-55F8-2823-2F023A675B52}"/>
              </a:ext>
            </a:extLst>
          </p:cNvPr>
          <p:cNvSpPr>
            <a:spLocks noGrp="1"/>
          </p:cNvSpPr>
          <p:nvPr>
            <p:ph type="dt" sz="half" idx="10"/>
          </p:nvPr>
        </p:nvSpPr>
        <p:spPr/>
        <p:txBody>
          <a:bodyPr/>
          <a:lstStyle/>
          <a:p>
            <a:fld id="{5E71A432-6C84-4153-B43E-57CF19C0BD2B}" type="datetime1">
              <a:rPr lang="fr-FR" smtClean="0"/>
              <a:t>23/01/2023</a:t>
            </a:fld>
            <a:endParaRPr lang="fr-FR"/>
          </a:p>
        </p:txBody>
      </p:sp>
      <p:sp>
        <p:nvSpPr>
          <p:cNvPr id="5" name="Espace réservé du pied de page 4">
            <a:extLst>
              <a:ext uri="{FF2B5EF4-FFF2-40B4-BE49-F238E27FC236}">
                <a16:creationId xmlns:a16="http://schemas.microsoft.com/office/drawing/2014/main" id="{C05062F3-E18C-795A-4700-D9BB41BC53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6BEF1DF-1B24-749A-DE61-4AA354F68822}"/>
              </a:ext>
            </a:extLst>
          </p:cNvPr>
          <p:cNvSpPr>
            <a:spLocks noGrp="1"/>
          </p:cNvSpPr>
          <p:nvPr>
            <p:ph type="sldNum" sz="quarter" idx="12"/>
          </p:nvPr>
        </p:nvSpPr>
        <p:spPr/>
        <p:txBody>
          <a:bodyPr/>
          <a:lstStyle/>
          <a:p>
            <a:fld id="{EAE507D3-C1AF-4300-94F9-ED658B515B94}" type="slidenum">
              <a:rPr lang="fr-FR" smtClean="0"/>
              <a:t>‹N°›</a:t>
            </a:fld>
            <a:endParaRPr lang="fr-FR"/>
          </a:p>
        </p:txBody>
      </p:sp>
    </p:spTree>
    <p:extLst>
      <p:ext uri="{BB962C8B-B14F-4D97-AF65-F5344CB8AC3E}">
        <p14:creationId xmlns:p14="http://schemas.microsoft.com/office/powerpoint/2010/main" val="332843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EF6077A-E596-6F88-4CA8-51D88DAD413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3046D26-5CC4-9B15-94AF-BE0B83297B4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9A0DB81-CE6A-EDDC-2374-752FDCA6C1C9}"/>
              </a:ext>
            </a:extLst>
          </p:cNvPr>
          <p:cNvSpPr>
            <a:spLocks noGrp="1"/>
          </p:cNvSpPr>
          <p:nvPr>
            <p:ph type="dt" sz="half" idx="10"/>
          </p:nvPr>
        </p:nvSpPr>
        <p:spPr/>
        <p:txBody>
          <a:bodyPr/>
          <a:lstStyle/>
          <a:p>
            <a:fld id="{283ECBC4-2662-48F9-A488-F761C5BA08E5}" type="datetime1">
              <a:rPr lang="fr-FR" smtClean="0"/>
              <a:t>23/01/2023</a:t>
            </a:fld>
            <a:endParaRPr lang="fr-FR"/>
          </a:p>
        </p:txBody>
      </p:sp>
      <p:sp>
        <p:nvSpPr>
          <p:cNvPr id="5" name="Espace réservé du pied de page 4">
            <a:extLst>
              <a:ext uri="{FF2B5EF4-FFF2-40B4-BE49-F238E27FC236}">
                <a16:creationId xmlns:a16="http://schemas.microsoft.com/office/drawing/2014/main" id="{0FC5A098-D6AE-27BC-E270-AF01B083D06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7456D3-8123-0270-C0A6-56FF0A420B34}"/>
              </a:ext>
            </a:extLst>
          </p:cNvPr>
          <p:cNvSpPr>
            <a:spLocks noGrp="1"/>
          </p:cNvSpPr>
          <p:nvPr>
            <p:ph type="sldNum" sz="quarter" idx="12"/>
          </p:nvPr>
        </p:nvSpPr>
        <p:spPr/>
        <p:txBody>
          <a:bodyPr/>
          <a:lstStyle/>
          <a:p>
            <a:fld id="{EAE507D3-C1AF-4300-94F9-ED658B515B94}" type="slidenum">
              <a:rPr lang="fr-FR" smtClean="0"/>
              <a:t>‹N°›</a:t>
            </a:fld>
            <a:endParaRPr lang="fr-FR"/>
          </a:p>
        </p:txBody>
      </p:sp>
    </p:spTree>
    <p:extLst>
      <p:ext uri="{BB962C8B-B14F-4D97-AF65-F5344CB8AC3E}">
        <p14:creationId xmlns:p14="http://schemas.microsoft.com/office/powerpoint/2010/main" val="1531759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EA7524-610A-14B1-1C35-C6DB8EE11F3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9995865-9342-E686-5270-57AD6AF6D20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5C1A210-019A-0450-10AE-DF4D39AE461B}"/>
              </a:ext>
            </a:extLst>
          </p:cNvPr>
          <p:cNvSpPr>
            <a:spLocks noGrp="1"/>
          </p:cNvSpPr>
          <p:nvPr>
            <p:ph type="dt" sz="half" idx="10"/>
          </p:nvPr>
        </p:nvSpPr>
        <p:spPr/>
        <p:txBody>
          <a:bodyPr/>
          <a:lstStyle/>
          <a:p>
            <a:fld id="{0E216BD5-2C03-4A19-B140-F71208E7090E}" type="datetime1">
              <a:rPr lang="fr-FR" smtClean="0"/>
              <a:t>23/01/2023</a:t>
            </a:fld>
            <a:endParaRPr lang="fr-FR"/>
          </a:p>
        </p:txBody>
      </p:sp>
      <p:sp>
        <p:nvSpPr>
          <p:cNvPr id="5" name="Espace réservé du pied de page 4">
            <a:extLst>
              <a:ext uri="{FF2B5EF4-FFF2-40B4-BE49-F238E27FC236}">
                <a16:creationId xmlns:a16="http://schemas.microsoft.com/office/drawing/2014/main" id="{9392163B-66DE-C039-5F9F-C073E91129D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DBD8D0A-60DF-5361-E6D7-8CD8B880C089}"/>
              </a:ext>
            </a:extLst>
          </p:cNvPr>
          <p:cNvSpPr>
            <a:spLocks noGrp="1"/>
          </p:cNvSpPr>
          <p:nvPr>
            <p:ph type="sldNum" sz="quarter" idx="12"/>
          </p:nvPr>
        </p:nvSpPr>
        <p:spPr/>
        <p:txBody>
          <a:bodyPr/>
          <a:lstStyle/>
          <a:p>
            <a:fld id="{EAE507D3-C1AF-4300-94F9-ED658B515B94}" type="slidenum">
              <a:rPr lang="fr-FR" smtClean="0"/>
              <a:t>‹N°›</a:t>
            </a:fld>
            <a:endParaRPr lang="fr-FR"/>
          </a:p>
        </p:txBody>
      </p:sp>
    </p:spTree>
    <p:extLst>
      <p:ext uri="{BB962C8B-B14F-4D97-AF65-F5344CB8AC3E}">
        <p14:creationId xmlns:p14="http://schemas.microsoft.com/office/powerpoint/2010/main" val="5060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565E8-43AC-AB83-643E-2BB253E7117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1E71326-B8D2-0EEB-8C9D-ABA20D8CBA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CCCA629-A5A7-C634-2552-15FFE2EA95B1}"/>
              </a:ext>
            </a:extLst>
          </p:cNvPr>
          <p:cNvSpPr>
            <a:spLocks noGrp="1"/>
          </p:cNvSpPr>
          <p:nvPr>
            <p:ph type="dt" sz="half" idx="10"/>
          </p:nvPr>
        </p:nvSpPr>
        <p:spPr/>
        <p:txBody>
          <a:bodyPr/>
          <a:lstStyle/>
          <a:p>
            <a:fld id="{D03BE9BA-96DC-470D-810D-952143FAAAE2}" type="datetime1">
              <a:rPr lang="fr-FR" smtClean="0"/>
              <a:t>23/01/2023</a:t>
            </a:fld>
            <a:endParaRPr lang="fr-FR"/>
          </a:p>
        </p:txBody>
      </p:sp>
      <p:sp>
        <p:nvSpPr>
          <p:cNvPr id="5" name="Espace réservé du pied de page 4">
            <a:extLst>
              <a:ext uri="{FF2B5EF4-FFF2-40B4-BE49-F238E27FC236}">
                <a16:creationId xmlns:a16="http://schemas.microsoft.com/office/drawing/2014/main" id="{84F94153-CD69-6CCE-33E6-938A99ADAFA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6746CF3-D4A7-3E2E-0323-F380E192C94E}"/>
              </a:ext>
            </a:extLst>
          </p:cNvPr>
          <p:cNvSpPr>
            <a:spLocks noGrp="1"/>
          </p:cNvSpPr>
          <p:nvPr>
            <p:ph type="sldNum" sz="quarter" idx="12"/>
          </p:nvPr>
        </p:nvSpPr>
        <p:spPr/>
        <p:txBody>
          <a:bodyPr/>
          <a:lstStyle/>
          <a:p>
            <a:fld id="{EAE507D3-C1AF-4300-94F9-ED658B515B94}" type="slidenum">
              <a:rPr lang="fr-FR" smtClean="0"/>
              <a:t>‹N°›</a:t>
            </a:fld>
            <a:endParaRPr lang="fr-FR"/>
          </a:p>
        </p:txBody>
      </p:sp>
    </p:spTree>
    <p:extLst>
      <p:ext uri="{BB962C8B-B14F-4D97-AF65-F5344CB8AC3E}">
        <p14:creationId xmlns:p14="http://schemas.microsoft.com/office/powerpoint/2010/main" val="412578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8A6079-AF89-5D38-9076-6B626F87230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F6B89DA-B699-60EB-937B-CC505DA0779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9B599B1-37D6-1657-BC2E-37EC5633D2A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C9A7EDF-FD2B-3437-4516-203BB5D0E56D}"/>
              </a:ext>
            </a:extLst>
          </p:cNvPr>
          <p:cNvSpPr>
            <a:spLocks noGrp="1"/>
          </p:cNvSpPr>
          <p:nvPr>
            <p:ph type="dt" sz="half" idx="10"/>
          </p:nvPr>
        </p:nvSpPr>
        <p:spPr/>
        <p:txBody>
          <a:bodyPr/>
          <a:lstStyle/>
          <a:p>
            <a:fld id="{1C5B3C48-EA32-4FB4-8B29-692366961AE3}" type="datetime1">
              <a:rPr lang="fr-FR" smtClean="0"/>
              <a:t>23/01/2023</a:t>
            </a:fld>
            <a:endParaRPr lang="fr-FR"/>
          </a:p>
        </p:txBody>
      </p:sp>
      <p:sp>
        <p:nvSpPr>
          <p:cNvPr id="6" name="Espace réservé du pied de page 5">
            <a:extLst>
              <a:ext uri="{FF2B5EF4-FFF2-40B4-BE49-F238E27FC236}">
                <a16:creationId xmlns:a16="http://schemas.microsoft.com/office/drawing/2014/main" id="{19FD6552-C544-743B-DD94-B86D5E025D6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FB75C03-DC8C-56AF-D72D-0997EEC43DD0}"/>
              </a:ext>
            </a:extLst>
          </p:cNvPr>
          <p:cNvSpPr>
            <a:spLocks noGrp="1"/>
          </p:cNvSpPr>
          <p:nvPr>
            <p:ph type="sldNum" sz="quarter" idx="12"/>
          </p:nvPr>
        </p:nvSpPr>
        <p:spPr/>
        <p:txBody>
          <a:bodyPr/>
          <a:lstStyle/>
          <a:p>
            <a:fld id="{EAE507D3-C1AF-4300-94F9-ED658B515B94}" type="slidenum">
              <a:rPr lang="fr-FR" smtClean="0"/>
              <a:t>‹N°›</a:t>
            </a:fld>
            <a:endParaRPr lang="fr-FR"/>
          </a:p>
        </p:txBody>
      </p:sp>
    </p:spTree>
    <p:extLst>
      <p:ext uri="{BB962C8B-B14F-4D97-AF65-F5344CB8AC3E}">
        <p14:creationId xmlns:p14="http://schemas.microsoft.com/office/powerpoint/2010/main" val="164785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FBF1B0-977E-23F0-0255-03ACC945EA3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8BB522B-4A9A-8603-2EBA-8CB4B67D8C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D77B5DE-7A87-A109-311F-E6CB7C2006D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54970CB-04E3-E727-8538-B43B8D33E7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F70369D-E4D3-4371-79B9-5AD3BFA7023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E2834BE-0359-92D9-142C-BE61BF473FE2}"/>
              </a:ext>
            </a:extLst>
          </p:cNvPr>
          <p:cNvSpPr>
            <a:spLocks noGrp="1"/>
          </p:cNvSpPr>
          <p:nvPr>
            <p:ph type="dt" sz="half" idx="10"/>
          </p:nvPr>
        </p:nvSpPr>
        <p:spPr/>
        <p:txBody>
          <a:bodyPr/>
          <a:lstStyle/>
          <a:p>
            <a:fld id="{96A49E2B-1155-4F60-B663-72BCF5AE5826}" type="datetime1">
              <a:rPr lang="fr-FR" smtClean="0"/>
              <a:t>23/01/2023</a:t>
            </a:fld>
            <a:endParaRPr lang="fr-FR"/>
          </a:p>
        </p:txBody>
      </p:sp>
      <p:sp>
        <p:nvSpPr>
          <p:cNvPr id="8" name="Espace réservé du pied de page 7">
            <a:extLst>
              <a:ext uri="{FF2B5EF4-FFF2-40B4-BE49-F238E27FC236}">
                <a16:creationId xmlns:a16="http://schemas.microsoft.com/office/drawing/2014/main" id="{36C318C0-5D6C-7A60-3466-47C13469FFE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5256C2D-5B28-563D-A32A-6BDE873C8594}"/>
              </a:ext>
            </a:extLst>
          </p:cNvPr>
          <p:cNvSpPr>
            <a:spLocks noGrp="1"/>
          </p:cNvSpPr>
          <p:nvPr>
            <p:ph type="sldNum" sz="quarter" idx="12"/>
          </p:nvPr>
        </p:nvSpPr>
        <p:spPr/>
        <p:txBody>
          <a:bodyPr/>
          <a:lstStyle/>
          <a:p>
            <a:fld id="{EAE507D3-C1AF-4300-94F9-ED658B515B94}" type="slidenum">
              <a:rPr lang="fr-FR" smtClean="0"/>
              <a:t>‹N°›</a:t>
            </a:fld>
            <a:endParaRPr lang="fr-FR"/>
          </a:p>
        </p:txBody>
      </p:sp>
    </p:spTree>
    <p:extLst>
      <p:ext uri="{BB962C8B-B14F-4D97-AF65-F5344CB8AC3E}">
        <p14:creationId xmlns:p14="http://schemas.microsoft.com/office/powerpoint/2010/main" val="361713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CF4194-6E1E-DF29-600C-493D0707A1D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0308392-E35C-6C1B-DF77-1F997C8700CE}"/>
              </a:ext>
            </a:extLst>
          </p:cNvPr>
          <p:cNvSpPr>
            <a:spLocks noGrp="1"/>
          </p:cNvSpPr>
          <p:nvPr>
            <p:ph type="dt" sz="half" idx="10"/>
          </p:nvPr>
        </p:nvSpPr>
        <p:spPr/>
        <p:txBody>
          <a:bodyPr/>
          <a:lstStyle/>
          <a:p>
            <a:fld id="{99EBEF60-B844-4BE7-8B5D-DF43A6085E99}" type="datetime1">
              <a:rPr lang="fr-FR" smtClean="0"/>
              <a:t>23/01/2023</a:t>
            </a:fld>
            <a:endParaRPr lang="fr-FR"/>
          </a:p>
        </p:txBody>
      </p:sp>
      <p:sp>
        <p:nvSpPr>
          <p:cNvPr id="4" name="Espace réservé du pied de page 3">
            <a:extLst>
              <a:ext uri="{FF2B5EF4-FFF2-40B4-BE49-F238E27FC236}">
                <a16:creationId xmlns:a16="http://schemas.microsoft.com/office/drawing/2014/main" id="{84D2F2F6-8855-4615-D1DE-482D43C2455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09FF975-6F8C-0B79-6622-F06D2AC85153}"/>
              </a:ext>
            </a:extLst>
          </p:cNvPr>
          <p:cNvSpPr>
            <a:spLocks noGrp="1"/>
          </p:cNvSpPr>
          <p:nvPr>
            <p:ph type="sldNum" sz="quarter" idx="12"/>
          </p:nvPr>
        </p:nvSpPr>
        <p:spPr/>
        <p:txBody>
          <a:bodyPr/>
          <a:lstStyle/>
          <a:p>
            <a:fld id="{EAE507D3-C1AF-4300-94F9-ED658B515B94}" type="slidenum">
              <a:rPr lang="fr-FR" smtClean="0"/>
              <a:t>‹N°›</a:t>
            </a:fld>
            <a:endParaRPr lang="fr-FR"/>
          </a:p>
        </p:txBody>
      </p:sp>
    </p:spTree>
    <p:extLst>
      <p:ext uri="{BB962C8B-B14F-4D97-AF65-F5344CB8AC3E}">
        <p14:creationId xmlns:p14="http://schemas.microsoft.com/office/powerpoint/2010/main" val="131776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2BB380F-85F8-86D7-8AFC-D3BE3750C93B}"/>
              </a:ext>
            </a:extLst>
          </p:cNvPr>
          <p:cNvSpPr>
            <a:spLocks noGrp="1"/>
          </p:cNvSpPr>
          <p:nvPr>
            <p:ph type="dt" sz="half" idx="10"/>
          </p:nvPr>
        </p:nvSpPr>
        <p:spPr/>
        <p:txBody>
          <a:bodyPr/>
          <a:lstStyle/>
          <a:p>
            <a:fld id="{17122E1D-36C1-4545-AFEF-36B73030B36B}" type="datetime1">
              <a:rPr lang="fr-FR" smtClean="0"/>
              <a:t>23/01/2023</a:t>
            </a:fld>
            <a:endParaRPr lang="fr-FR"/>
          </a:p>
        </p:txBody>
      </p:sp>
      <p:sp>
        <p:nvSpPr>
          <p:cNvPr id="3" name="Espace réservé du pied de page 2">
            <a:extLst>
              <a:ext uri="{FF2B5EF4-FFF2-40B4-BE49-F238E27FC236}">
                <a16:creationId xmlns:a16="http://schemas.microsoft.com/office/drawing/2014/main" id="{33B3037B-22CD-8432-423C-B407A604361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84C8A2F-9ED4-25B1-9BBA-7A0B67975D95}"/>
              </a:ext>
            </a:extLst>
          </p:cNvPr>
          <p:cNvSpPr>
            <a:spLocks noGrp="1"/>
          </p:cNvSpPr>
          <p:nvPr>
            <p:ph type="sldNum" sz="quarter" idx="12"/>
          </p:nvPr>
        </p:nvSpPr>
        <p:spPr/>
        <p:txBody>
          <a:bodyPr/>
          <a:lstStyle/>
          <a:p>
            <a:fld id="{EAE507D3-C1AF-4300-94F9-ED658B515B94}" type="slidenum">
              <a:rPr lang="fr-FR" smtClean="0"/>
              <a:t>‹N°›</a:t>
            </a:fld>
            <a:endParaRPr lang="fr-FR"/>
          </a:p>
        </p:txBody>
      </p:sp>
    </p:spTree>
    <p:extLst>
      <p:ext uri="{BB962C8B-B14F-4D97-AF65-F5344CB8AC3E}">
        <p14:creationId xmlns:p14="http://schemas.microsoft.com/office/powerpoint/2010/main" val="2387804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689F38-6631-4C58-B848-9290839E8C7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682A1FC-35B4-DF62-BC84-602EAE7202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5E3CF95-1096-C054-5756-4ADF6F7FA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BC32793-FA36-05DF-DD44-DED9067A9F91}"/>
              </a:ext>
            </a:extLst>
          </p:cNvPr>
          <p:cNvSpPr>
            <a:spLocks noGrp="1"/>
          </p:cNvSpPr>
          <p:nvPr>
            <p:ph type="dt" sz="half" idx="10"/>
          </p:nvPr>
        </p:nvSpPr>
        <p:spPr/>
        <p:txBody>
          <a:bodyPr/>
          <a:lstStyle/>
          <a:p>
            <a:fld id="{B0B1432B-67D8-4175-B54E-917B99E65F6D}" type="datetime1">
              <a:rPr lang="fr-FR" smtClean="0"/>
              <a:t>23/01/2023</a:t>
            </a:fld>
            <a:endParaRPr lang="fr-FR"/>
          </a:p>
        </p:txBody>
      </p:sp>
      <p:sp>
        <p:nvSpPr>
          <p:cNvPr id="6" name="Espace réservé du pied de page 5">
            <a:extLst>
              <a:ext uri="{FF2B5EF4-FFF2-40B4-BE49-F238E27FC236}">
                <a16:creationId xmlns:a16="http://schemas.microsoft.com/office/drawing/2014/main" id="{FB315746-11A7-024D-867D-AE4301A85B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FC660CE-068A-18CF-2CC8-D269AA365C82}"/>
              </a:ext>
            </a:extLst>
          </p:cNvPr>
          <p:cNvSpPr>
            <a:spLocks noGrp="1"/>
          </p:cNvSpPr>
          <p:nvPr>
            <p:ph type="sldNum" sz="quarter" idx="12"/>
          </p:nvPr>
        </p:nvSpPr>
        <p:spPr/>
        <p:txBody>
          <a:bodyPr/>
          <a:lstStyle/>
          <a:p>
            <a:fld id="{EAE507D3-C1AF-4300-94F9-ED658B515B94}" type="slidenum">
              <a:rPr lang="fr-FR" smtClean="0"/>
              <a:t>‹N°›</a:t>
            </a:fld>
            <a:endParaRPr lang="fr-FR"/>
          </a:p>
        </p:txBody>
      </p:sp>
    </p:spTree>
    <p:extLst>
      <p:ext uri="{BB962C8B-B14F-4D97-AF65-F5344CB8AC3E}">
        <p14:creationId xmlns:p14="http://schemas.microsoft.com/office/powerpoint/2010/main" val="3917208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1AFD87-12F1-C249-E48F-289FFBD2B85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D650468-6F15-611E-4BCB-FC48C7BAA8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1C1735F-73F2-3B94-D9FE-8AEBA50BD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6C8D8F1-7DE8-CBA5-3BDC-1848D07FCB52}"/>
              </a:ext>
            </a:extLst>
          </p:cNvPr>
          <p:cNvSpPr>
            <a:spLocks noGrp="1"/>
          </p:cNvSpPr>
          <p:nvPr>
            <p:ph type="dt" sz="half" idx="10"/>
          </p:nvPr>
        </p:nvSpPr>
        <p:spPr/>
        <p:txBody>
          <a:bodyPr/>
          <a:lstStyle/>
          <a:p>
            <a:fld id="{07411DDA-93C4-4500-B016-0A4B17D1C2AB}" type="datetime1">
              <a:rPr lang="fr-FR" smtClean="0"/>
              <a:t>23/01/2023</a:t>
            </a:fld>
            <a:endParaRPr lang="fr-FR"/>
          </a:p>
        </p:txBody>
      </p:sp>
      <p:sp>
        <p:nvSpPr>
          <p:cNvPr id="6" name="Espace réservé du pied de page 5">
            <a:extLst>
              <a:ext uri="{FF2B5EF4-FFF2-40B4-BE49-F238E27FC236}">
                <a16:creationId xmlns:a16="http://schemas.microsoft.com/office/drawing/2014/main" id="{6362AB76-A60D-28CF-C1DF-5A43511F496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4D12677-31D2-E257-8FA5-6C85342A3366}"/>
              </a:ext>
            </a:extLst>
          </p:cNvPr>
          <p:cNvSpPr>
            <a:spLocks noGrp="1"/>
          </p:cNvSpPr>
          <p:nvPr>
            <p:ph type="sldNum" sz="quarter" idx="12"/>
          </p:nvPr>
        </p:nvSpPr>
        <p:spPr/>
        <p:txBody>
          <a:bodyPr/>
          <a:lstStyle/>
          <a:p>
            <a:fld id="{EAE507D3-C1AF-4300-94F9-ED658B515B94}" type="slidenum">
              <a:rPr lang="fr-FR" smtClean="0"/>
              <a:t>‹N°›</a:t>
            </a:fld>
            <a:endParaRPr lang="fr-FR"/>
          </a:p>
        </p:txBody>
      </p:sp>
    </p:spTree>
    <p:extLst>
      <p:ext uri="{BB962C8B-B14F-4D97-AF65-F5344CB8AC3E}">
        <p14:creationId xmlns:p14="http://schemas.microsoft.com/office/powerpoint/2010/main" val="356499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BB97E1F-1BE3-4A1B-EF25-4128B17392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5325AD1-A953-CA04-855A-9E1CEA1A03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1D0129A-D695-95AE-C084-7E8AF0F95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5B769-20FB-4719-A6DB-0F20545298BF}" type="datetime1">
              <a:rPr lang="fr-FR" smtClean="0"/>
              <a:t>23/01/2023</a:t>
            </a:fld>
            <a:endParaRPr lang="fr-FR"/>
          </a:p>
        </p:txBody>
      </p:sp>
      <p:sp>
        <p:nvSpPr>
          <p:cNvPr id="5" name="Espace réservé du pied de page 4">
            <a:extLst>
              <a:ext uri="{FF2B5EF4-FFF2-40B4-BE49-F238E27FC236}">
                <a16:creationId xmlns:a16="http://schemas.microsoft.com/office/drawing/2014/main" id="{E08C12BF-6B22-FEA3-6F9E-F43DF22BF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6D4A4A4-0E88-1C0E-0246-A024EB9369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507D3-C1AF-4300-94F9-ED658B515B94}" type="slidenum">
              <a:rPr lang="fr-FR" smtClean="0"/>
              <a:t>‹N°›</a:t>
            </a:fld>
            <a:endParaRPr lang="fr-FR"/>
          </a:p>
        </p:txBody>
      </p:sp>
    </p:spTree>
    <p:extLst>
      <p:ext uri="{BB962C8B-B14F-4D97-AF65-F5344CB8AC3E}">
        <p14:creationId xmlns:p14="http://schemas.microsoft.com/office/powerpoint/2010/main" val="3029543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D3945C-8BDE-58A0-B745-DEEDF75D55A2}"/>
              </a:ext>
            </a:extLst>
          </p:cNvPr>
          <p:cNvSpPr>
            <a:spLocks noGrp="1"/>
          </p:cNvSpPr>
          <p:nvPr>
            <p:ph type="ctrTitle"/>
          </p:nvPr>
        </p:nvSpPr>
        <p:spPr/>
        <p:txBody>
          <a:bodyPr/>
          <a:lstStyle/>
          <a:p>
            <a:r>
              <a:rPr lang="fr-FR" b="1" dirty="0"/>
              <a:t>La réforme des retraites Macron</a:t>
            </a:r>
          </a:p>
        </p:txBody>
      </p:sp>
      <p:sp>
        <p:nvSpPr>
          <p:cNvPr id="3" name="Sous-titre 2">
            <a:extLst>
              <a:ext uri="{FF2B5EF4-FFF2-40B4-BE49-F238E27FC236}">
                <a16:creationId xmlns:a16="http://schemas.microsoft.com/office/drawing/2014/main" id="{8E762731-FAD9-0A33-51F6-B3DEE9360C93}"/>
              </a:ext>
            </a:extLst>
          </p:cNvPr>
          <p:cNvSpPr>
            <a:spLocks noGrp="1"/>
          </p:cNvSpPr>
          <p:nvPr>
            <p:ph type="subTitle" idx="1"/>
          </p:nvPr>
        </p:nvSpPr>
        <p:spPr/>
        <p:txBody>
          <a:bodyPr>
            <a:normAutofit/>
          </a:bodyPr>
          <a:lstStyle/>
          <a:p>
            <a:endParaRPr lang="fr-FR" sz="4000" b="1" dirty="0"/>
          </a:p>
          <a:p>
            <a:r>
              <a:rPr lang="fr-FR" sz="4000" b="1" dirty="0"/>
              <a:t>Journée CGT du 16 janvier</a:t>
            </a:r>
          </a:p>
        </p:txBody>
      </p:sp>
      <p:sp>
        <p:nvSpPr>
          <p:cNvPr id="4" name="Espace réservé du numéro de diapositive 3">
            <a:extLst>
              <a:ext uri="{FF2B5EF4-FFF2-40B4-BE49-F238E27FC236}">
                <a16:creationId xmlns:a16="http://schemas.microsoft.com/office/drawing/2014/main" id="{0831BC0A-8720-C584-4439-43891D0A7227}"/>
              </a:ext>
            </a:extLst>
          </p:cNvPr>
          <p:cNvSpPr>
            <a:spLocks noGrp="1"/>
          </p:cNvSpPr>
          <p:nvPr>
            <p:ph type="sldNum" sz="quarter" idx="12"/>
          </p:nvPr>
        </p:nvSpPr>
        <p:spPr/>
        <p:txBody>
          <a:bodyPr/>
          <a:lstStyle/>
          <a:p>
            <a:fld id="{EAE507D3-C1AF-4300-94F9-ED658B515B94}" type="slidenum">
              <a:rPr lang="fr-FR" smtClean="0"/>
              <a:t>1</a:t>
            </a:fld>
            <a:endParaRPr lang="fr-FR"/>
          </a:p>
        </p:txBody>
      </p:sp>
    </p:spTree>
    <p:extLst>
      <p:ext uri="{BB962C8B-B14F-4D97-AF65-F5344CB8AC3E}">
        <p14:creationId xmlns:p14="http://schemas.microsoft.com/office/powerpoint/2010/main" val="2743925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enjeux</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La réforme Macron 2</a:t>
            </a:r>
          </a:p>
          <a:p>
            <a:r>
              <a:rPr lang="fr-FR" sz="4000" dirty="0"/>
              <a:t>Décalage de deux ans de l’âge d’ouverture du droit : de 62 à 64 ans</a:t>
            </a:r>
          </a:p>
          <a:p>
            <a:r>
              <a:rPr lang="fr-FR" sz="4000" dirty="0"/>
              <a:t>maintien de l’âge limite (plus de décote)</a:t>
            </a:r>
          </a:p>
          <a:p>
            <a:r>
              <a:rPr lang="fr-FR" sz="4000" dirty="0"/>
              <a:t>Maintien de l’âge d’annulation de la décote à 67 ans</a:t>
            </a:r>
          </a:p>
          <a:p>
            <a:endParaRPr lang="fr-FR" sz="4000" dirty="0"/>
          </a:p>
        </p:txBody>
      </p:sp>
      <p:sp>
        <p:nvSpPr>
          <p:cNvPr id="4" name="Espace réservé du numéro de diapositive 3">
            <a:extLst>
              <a:ext uri="{FF2B5EF4-FFF2-40B4-BE49-F238E27FC236}">
                <a16:creationId xmlns:a16="http://schemas.microsoft.com/office/drawing/2014/main" id="{F104F384-1074-12B7-8595-8E7AAB050EC4}"/>
              </a:ext>
            </a:extLst>
          </p:cNvPr>
          <p:cNvSpPr>
            <a:spLocks noGrp="1"/>
          </p:cNvSpPr>
          <p:nvPr>
            <p:ph type="sldNum" sz="quarter" idx="12"/>
          </p:nvPr>
        </p:nvSpPr>
        <p:spPr/>
        <p:txBody>
          <a:bodyPr/>
          <a:lstStyle/>
          <a:p>
            <a:fld id="{EAE507D3-C1AF-4300-94F9-ED658B515B94}" type="slidenum">
              <a:rPr lang="fr-FR" smtClean="0"/>
              <a:t>10</a:t>
            </a:fld>
            <a:endParaRPr lang="fr-FR"/>
          </a:p>
        </p:txBody>
      </p:sp>
    </p:spTree>
    <p:extLst>
      <p:ext uri="{BB962C8B-B14F-4D97-AF65-F5344CB8AC3E}">
        <p14:creationId xmlns:p14="http://schemas.microsoft.com/office/powerpoint/2010/main" val="1088377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enjeux</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fontScale="92500" lnSpcReduction="10000"/>
          </a:bodyPr>
          <a:lstStyle/>
          <a:p>
            <a:pPr marL="0" indent="0">
              <a:buNone/>
            </a:pPr>
            <a:r>
              <a:rPr lang="fr-FR" sz="4000" b="1" dirty="0"/>
              <a:t>La réforme Macron 2 : jusqu’à 70 ans ?</a:t>
            </a:r>
          </a:p>
          <a:p>
            <a:pPr marL="0" indent="0">
              <a:buNone/>
            </a:pPr>
            <a:r>
              <a:rPr lang="fr-FR" sz="4000" dirty="0"/>
              <a:t>Projet de loi </a:t>
            </a:r>
          </a:p>
          <a:p>
            <a:pPr marL="0" indent="0">
              <a:buNone/>
            </a:pPr>
            <a:r>
              <a:rPr lang="fr-FR" sz="4000" i="1" dirty="0"/>
              <a:t>« Le fonctionnaire occupant un emploi ne relevant pas de la catégorie active et bénéficiant de la limite d’âge …peut être maintenu en fonction, sur sa demande et après autorisation de son employeur, au maximum jusqu’à l’âge de 70 ans.</a:t>
            </a:r>
          </a:p>
          <a:p>
            <a:pPr marL="0" indent="0">
              <a:buNone/>
            </a:pPr>
            <a:r>
              <a:rPr lang="fr-FR" sz="4000" i="1" dirty="0"/>
              <a:t>Le refus de l’employeur est motivé. »</a:t>
            </a:r>
          </a:p>
          <a:p>
            <a:endParaRPr lang="fr-FR" dirty="0"/>
          </a:p>
          <a:p>
            <a:endParaRPr lang="fr-FR" dirty="0"/>
          </a:p>
        </p:txBody>
      </p:sp>
      <p:sp>
        <p:nvSpPr>
          <p:cNvPr id="4" name="Espace réservé du numéro de diapositive 3">
            <a:extLst>
              <a:ext uri="{FF2B5EF4-FFF2-40B4-BE49-F238E27FC236}">
                <a16:creationId xmlns:a16="http://schemas.microsoft.com/office/drawing/2014/main" id="{4A323937-A686-EA92-EE46-504521359719}"/>
              </a:ext>
            </a:extLst>
          </p:cNvPr>
          <p:cNvSpPr>
            <a:spLocks noGrp="1"/>
          </p:cNvSpPr>
          <p:nvPr>
            <p:ph type="sldNum" sz="quarter" idx="12"/>
          </p:nvPr>
        </p:nvSpPr>
        <p:spPr/>
        <p:txBody>
          <a:bodyPr/>
          <a:lstStyle/>
          <a:p>
            <a:fld id="{EAE507D3-C1AF-4300-94F9-ED658B515B94}" type="slidenum">
              <a:rPr lang="fr-FR" smtClean="0"/>
              <a:t>11</a:t>
            </a:fld>
            <a:endParaRPr lang="fr-FR"/>
          </a:p>
        </p:txBody>
      </p:sp>
    </p:spTree>
    <p:extLst>
      <p:ext uri="{BB962C8B-B14F-4D97-AF65-F5344CB8AC3E}">
        <p14:creationId xmlns:p14="http://schemas.microsoft.com/office/powerpoint/2010/main" val="2917921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enjeux</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Age de départs des « sédentaires » en 2021:</a:t>
            </a:r>
          </a:p>
          <a:p>
            <a:endParaRPr lang="fr-FR" dirty="0"/>
          </a:p>
          <a:p>
            <a:endParaRPr lang="fr-FR" dirty="0"/>
          </a:p>
        </p:txBody>
      </p:sp>
      <p:graphicFrame>
        <p:nvGraphicFramePr>
          <p:cNvPr id="5" name="Tableau 5">
            <a:extLst>
              <a:ext uri="{FF2B5EF4-FFF2-40B4-BE49-F238E27FC236}">
                <a16:creationId xmlns:a16="http://schemas.microsoft.com/office/drawing/2014/main" id="{C7EE0D60-1267-CF28-0306-6F5AB2C82EBE}"/>
              </a:ext>
            </a:extLst>
          </p:cNvPr>
          <p:cNvGraphicFramePr>
            <a:graphicFrameLocks noGrp="1"/>
          </p:cNvGraphicFramePr>
          <p:nvPr>
            <p:extLst>
              <p:ext uri="{D42A27DB-BD31-4B8C-83A1-F6EECF244321}">
                <p14:modId xmlns:p14="http://schemas.microsoft.com/office/powerpoint/2010/main" val="2807009207"/>
              </p:ext>
            </p:extLst>
          </p:nvPr>
        </p:nvGraphicFramePr>
        <p:xfrm>
          <a:off x="1045029" y="2893699"/>
          <a:ext cx="10308772" cy="3088761"/>
        </p:xfrm>
        <a:graphic>
          <a:graphicData uri="http://schemas.openxmlformats.org/drawingml/2006/table">
            <a:tbl>
              <a:tblPr firstRow="1" bandRow="1">
                <a:tableStyleId>{5C22544A-7EE6-4342-B048-85BDC9FD1C3A}</a:tableStyleId>
              </a:tblPr>
              <a:tblGrid>
                <a:gridCol w="3428654">
                  <a:extLst>
                    <a:ext uri="{9D8B030D-6E8A-4147-A177-3AD203B41FA5}">
                      <a16:colId xmlns:a16="http://schemas.microsoft.com/office/drawing/2014/main" val="3887877474"/>
                    </a:ext>
                  </a:extLst>
                </a:gridCol>
                <a:gridCol w="3440059">
                  <a:extLst>
                    <a:ext uri="{9D8B030D-6E8A-4147-A177-3AD203B41FA5}">
                      <a16:colId xmlns:a16="http://schemas.microsoft.com/office/drawing/2014/main" val="106612059"/>
                    </a:ext>
                  </a:extLst>
                </a:gridCol>
                <a:gridCol w="3440059">
                  <a:extLst>
                    <a:ext uri="{9D8B030D-6E8A-4147-A177-3AD203B41FA5}">
                      <a16:colId xmlns:a16="http://schemas.microsoft.com/office/drawing/2014/main" val="1342534081"/>
                    </a:ext>
                  </a:extLst>
                </a:gridCol>
              </a:tblGrid>
              <a:tr h="1534281">
                <a:tc>
                  <a:txBody>
                    <a:bodyPr/>
                    <a:lstStyle/>
                    <a:p>
                      <a:pPr algn="ctr"/>
                      <a:r>
                        <a:rPr lang="fr-FR" sz="6000" b="0" baseline="0" dirty="0">
                          <a:solidFill>
                            <a:schemeClr val="tx1"/>
                          </a:solidFill>
                        </a:rPr>
                        <a:t>FPE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6000" b="0" baseline="0" dirty="0">
                          <a:solidFill>
                            <a:schemeClr val="tx1"/>
                          </a:solidFill>
                        </a:rPr>
                        <a:t>FPT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6000" b="0" baseline="0" dirty="0">
                          <a:solidFill>
                            <a:schemeClr val="tx1"/>
                          </a:solidFill>
                        </a:rPr>
                        <a:t>FPH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863143"/>
                  </a:ext>
                </a:extLst>
              </a:tr>
              <a:tr h="1534281">
                <a:tc>
                  <a:txBody>
                    <a:bodyPr/>
                    <a:lstStyle/>
                    <a:p>
                      <a:pPr algn="ctr"/>
                      <a:r>
                        <a:rPr lang="fr-FR" sz="4800" b="0" baseline="0" dirty="0">
                          <a:solidFill>
                            <a:schemeClr val="tx1"/>
                          </a:solidFill>
                        </a:rPr>
                        <a:t>63 ans et 8 mois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4800" b="0" baseline="0" dirty="0">
                          <a:solidFill>
                            <a:schemeClr val="tx1"/>
                          </a:solidFill>
                        </a:rPr>
                        <a:t>63 ans et 5 mois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4800" b="0" baseline="0" dirty="0">
                          <a:solidFill>
                            <a:schemeClr val="tx1"/>
                          </a:solidFill>
                        </a:rPr>
                        <a:t>62 ans et 10 mois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093243"/>
                  </a:ext>
                </a:extLst>
              </a:tr>
            </a:tbl>
          </a:graphicData>
        </a:graphic>
      </p:graphicFrame>
      <p:sp>
        <p:nvSpPr>
          <p:cNvPr id="4" name="Espace réservé du numéro de diapositive 3">
            <a:extLst>
              <a:ext uri="{FF2B5EF4-FFF2-40B4-BE49-F238E27FC236}">
                <a16:creationId xmlns:a16="http://schemas.microsoft.com/office/drawing/2014/main" id="{86411D6F-79E1-A068-CE97-7609F54FDAA3}"/>
              </a:ext>
            </a:extLst>
          </p:cNvPr>
          <p:cNvSpPr>
            <a:spLocks noGrp="1"/>
          </p:cNvSpPr>
          <p:nvPr>
            <p:ph type="sldNum" sz="quarter" idx="12"/>
          </p:nvPr>
        </p:nvSpPr>
        <p:spPr/>
        <p:txBody>
          <a:bodyPr/>
          <a:lstStyle/>
          <a:p>
            <a:fld id="{EAE507D3-C1AF-4300-94F9-ED658B515B94}" type="slidenum">
              <a:rPr lang="fr-FR" smtClean="0"/>
              <a:t>12</a:t>
            </a:fld>
            <a:endParaRPr lang="fr-FR"/>
          </a:p>
        </p:txBody>
      </p:sp>
    </p:spTree>
    <p:extLst>
      <p:ext uri="{BB962C8B-B14F-4D97-AF65-F5344CB8AC3E}">
        <p14:creationId xmlns:p14="http://schemas.microsoft.com/office/powerpoint/2010/main" val="4029457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enjeux</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pPr marL="0" indent="0">
              <a:buNone/>
            </a:pPr>
            <a:endParaRPr lang="fr-FR" sz="4000" b="1" dirty="0"/>
          </a:p>
          <a:p>
            <a:endParaRPr lang="fr-FR" dirty="0"/>
          </a:p>
          <a:p>
            <a:endParaRPr lang="fr-FR" dirty="0"/>
          </a:p>
        </p:txBody>
      </p:sp>
      <p:pic>
        <p:nvPicPr>
          <p:cNvPr id="10" name="Image 9">
            <a:extLst>
              <a:ext uri="{FF2B5EF4-FFF2-40B4-BE49-F238E27FC236}">
                <a16:creationId xmlns:a16="http://schemas.microsoft.com/office/drawing/2014/main" id="{C802680D-B978-34B1-B57D-7DD3852102CA}"/>
              </a:ext>
            </a:extLst>
          </p:cNvPr>
          <p:cNvPicPr>
            <a:picLocks noChangeAspect="1"/>
          </p:cNvPicPr>
          <p:nvPr/>
        </p:nvPicPr>
        <p:blipFill>
          <a:blip r:embed="rId3"/>
          <a:stretch>
            <a:fillRect/>
          </a:stretch>
        </p:blipFill>
        <p:spPr>
          <a:xfrm>
            <a:off x="3093582" y="1339722"/>
            <a:ext cx="6167566" cy="718142"/>
          </a:xfrm>
          <a:prstGeom prst="rect">
            <a:avLst/>
          </a:prstGeom>
        </p:spPr>
      </p:pic>
      <p:pic>
        <p:nvPicPr>
          <p:cNvPr id="12" name="Image 11">
            <a:extLst>
              <a:ext uri="{FF2B5EF4-FFF2-40B4-BE49-F238E27FC236}">
                <a16:creationId xmlns:a16="http://schemas.microsoft.com/office/drawing/2014/main" id="{B2BF0FB7-F118-0B6C-06A1-389BBB2B8613}"/>
              </a:ext>
            </a:extLst>
          </p:cNvPr>
          <p:cNvPicPr>
            <a:picLocks noChangeAspect="1"/>
          </p:cNvPicPr>
          <p:nvPr/>
        </p:nvPicPr>
        <p:blipFill>
          <a:blip r:embed="rId4"/>
          <a:stretch>
            <a:fillRect/>
          </a:stretch>
        </p:blipFill>
        <p:spPr>
          <a:xfrm>
            <a:off x="1734622" y="2194349"/>
            <a:ext cx="9314377" cy="445171"/>
          </a:xfrm>
          <a:prstGeom prst="rect">
            <a:avLst/>
          </a:prstGeom>
        </p:spPr>
      </p:pic>
      <p:pic>
        <p:nvPicPr>
          <p:cNvPr id="18" name="Image 17">
            <a:extLst>
              <a:ext uri="{FF2B5EF4-FFF2-40B4-BE49-F238E27FC236}">
                <a16:creationId xmlns:a16="http://schemas.microsoft.com/office/drawing/2014/main" id="{963E7831-484D-A62A-FDC2-F2F206153A96}"/>
              </a:ext>
            </a:extLst>
          </p:cNvPr>
          <p:cNvPicPr>
            <a:picLocks noChangeAspect="1"/>
          </p:cNvPicPr>
          <p:nvPr/>
        </p:nvPicPr>
        <p:blipFill>
          <a:blip r:embed="rId5"/>
          <a:stretch>
            <a:fillRect/>
          </a:stretch>
        </p:blipFill>
        <p:spPr>
          <a:xfrm>
            <a:off x="3732189" y="2639520"/>
            <a:ext cx="4516461" cy="4027980"/>
          </a:xfrm>
          <a:prstGeom prst="rect">
            <a:avLst/>
          </a:prstGeom>
        </p:spPr>
      </p:pic>
      <p:sp>
        <p:nvSpPr>
          <p:cNvPr id="4" name="Espace réservé du numéro de diapositive 3">
            <a:extLst>
              <a:ext uri="{FF2B5EF4-FFF2-40B4-BE49-F238E27FC236}">
                <a16:creationId xmlns:a16="http://schemas.microsoft.com/office/drawing/2014/main" id="{EC09D629-3A34-26D2-78E8-09E0E20737EE}"/>
              </a:ext>
            </a:extLst>
          </p:cNvPr>
          <p:cNvSpPr>
            <a:spLocks noGrp="1"/>
          </p:cNvSpPr>
          <p:nvPr>
            <p:ph type="sldNum" sz="quarter" idx="12"/>
          </p:nvPr>
        </p:nvSpPr>
        <p:spPr/>
        <p:txBody>
          <a:bodyPr/>
          <a:lstStyle/>
          <a:p>
            <a:fld id="{EAE507D3-C1AF-4300-94F9-ED658B515B94}" type="slidenum">
              <a:rPr lang="fr-FR" smtClean="0"/>
              <a:t>13</a:t>
            </a:fld>
            <a:endParaRPr lang="fr-FR"/>
          </a:p>
        </p:txBody>
      </p:sp>
    </p:spTree>
    <p:extLst>
      <p:ext uri="{BB962C8B-B14F-4D97-AF65-F5344CB8AC3E}">
        <p14:creationId xmlns:p14="http://schemas.microsoft.com/office/powerpoint/2010/main" val="3544139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enjeux</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pPr marL="0" indent="0">
              <a:buNone/>
            </a:pPr>
            <a:endParaRPr lang="fr-FR" sz="4000" b="1" dirty="0"/>
          </a:p>
          <a:p>
            <a:endParaRPr lang="fr-FR" dirty="0"/>
          </a:p>
          <a:p>
            <a:endParaRPr lang="fr-FR" dirty="0"/>
          </a:p>
        </p:txBody>
      </p:sp>
      <p:pic>
        <p:nvPicPr>
          <p:cNvPr id="10" name="Image 9">
            <a:extLst>
              <a:ext uri="{FF2B5EF4-FFF2-40B4-BE49-F238E27FC236}">
                <a16:creationId xmlns:a16="http://schemas.microsoft.com/office/drawing/2014/main" id="{C802680D-B978-34B1-B57D-7DD3852102CA}"/>
              </a:ext>
            </a:extLst>
          </p:cNvPr>
          <p:cNvPicPr>
            <a:picLocks noChangeAspect="1"/>
          </p:cNvPicPr>
          <p:nvPr/>
        </p:nvPicPr>
        <p:blipFill>
          <a:blip r:embed="rId3"/>
          <a:stretch>
            <a:fillRect/>
          </a:stretch>
        </p:blipFill>
        <p:spPr>
          <a:xfrm>
            <a:off x="3121574" y="1331617"/>
            <a:ext cx="6167566" cy="718142"/>
          </a:xfrm>
          <a:prstGeom prst="rect">
            <a:avLst/>
          </a:prstGeom>
        </p:spPr>
      </p:pic>
      <p:pic>
        <p:nvPicPr>
          <p:cNvPr id="12" name="Image 11">
            <a:extLst>
              <a:ext uri="{FF2B5EF4-FFF2-40B4-BE49-F238E27FC236}">
                <a16:creationId xmlns:a16="http://schemas.microsoft.com/office/drawing/2014/main" id="{B2BF0FB7-F118-0B6C-06A1-389BBB2B8613}"/>
              </a:ext>
            </a:extLst>
          </p:cNvPr>
          <p:cNvPicPr>
            <a:picLocks noChangeAspect="1"/>
          </p:cNvPicPr>
          <p:nvPr/>
        </p:nvPicPr>
        <p:blipFill>
          <a:blip r:embed="rId4"/>
          <a:stretch>
            <a:fillRect/>
          </a:stretch>
        </p:blipFill>
        <p:spPr>
          <a:xfrm>
            <a:off x="1734622" y="2194349"/>
            <a:ext cx="9314377" cy="445171"/>
          </a:xfrm>
          <a:prstGeom prst="rect">
            <a:avLst/>
          </a:prstGeom>
        </p:spPr>
      </p:pic>
      <p:pic>
        <p:nvPicPr>
          <p:cNvPr id="5" name="Image 4">
            <a:extLst>
              <a:ext uri="{FF2B5EF4-FFF2-40B4-BE49-F238E27FC236}">
                <a16:creationId xmlns:a16="http://schemas.microsoft.com/office/drawing/2014/main" id="{2E8521BD-9E26-AB24-FC65-FD6446EFDEF8}"/>
              </a:ext>
            </a:extLst>
          </p:cNvPr>
          <p:cNvPicPr>
            <a:picLocks noChangeAspect="1"/>
          </p:cNvPicPr>
          <p:nvPr/>
        </p:nvPicPr>
        <p:blipFill>
          <a:blip r:embed="rId5"/>
          <a:stretch>
            <a:fillRect/>
          </a:stretch>
        </p:blipFill>
        <p:spPr>
          <a:xfrm>
            <a:off x="3693897" y="2573179"/>
            <a:ext cx="4615528" cy="4117994"/>
          </a:xfrm>
          <a:prstGeom prst="rect">
            <a:avLst/>
          </a:prstGeom>
        </p:spPr>
      </p:pic>
      <p:sp>
        <p:nvSpPr>
          <p:cNvPr id="4" name="Espace réservé du numéro de diapositive 3">
            <a:extLst>
              <a:ext uri="{FF2B5EF4-FFF2-40B4-BE49-F238E27FC236}">
                <a16:creationId xmlns:a16="http://schemas.microsoft.com/office/drawing/2014/main" id="{83FE93E0-F9C0-A2AC-ED66-60949CCB0830}"/>
              </a:ext>
            </a:extLst>
          </p:cNvPr>
          <p:cNvSpPr>
            <a:spLocks noGrp="1"/>
          </p:cNvSpPr>
          <p:nvPr>
            <p:ph type="sldNum" sz="quarter" idx="12"/>
          </p:nvPr>
        </p:nvSpPr>
        <p:spPr/>
        <p:txBody>
          <a:bodyPr/>
          <a:lstStyle/>
          <a:p>
            <a:fld id="{EAE507D3-C1AF-4300-94F9-ED658B515B94}" type="slidenum">
              <a:rPr lang="fr-FR" smtClean="0"/>
              <a:t>14</a:t>
            </a:fld>
            <a:endParaRPr lang="fr-FR"/>
          </a:p>
        </p:txBody>
      </p:sp>
    </p:spTree>
    <p:extLst>
      <p:ext uri="{BB962C8B-B14F-4D97-AF65-F5344CB8AC3E}">
        <p14:creationId xmlns:p14="http://schemas.microsoft.com/office/powerpoint/2010/main" val="3373903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enjeux</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pPr marL="0" indent="0">
              <a:buNone/>
            </a:pPr>
            <a:endParaRPr lang="fr-FR" sz="4000" b="1" dirty="0"/>
          </a:p>
          <a:p>
            <a:endParaRPr lang="fr-FR" dirty="0"/>
          </a:p>
          <a:p>
            <a:endParaRPr lang="fr-FR" dirty="0"/>
          </a:p>
        </p:txBody>
      </p:sp>
      <p:pic>
        <p:nvPicPr>
          <p:cNvPr id="10" name="Image 9">
            <a:extLst>
              <a:ext uri="{FF2B5EF4-FFF2-40B4-BE49-F238E27FC236}">
                <a16:creationId xmlns:a16="http://schemas.microsoft.com/office/drawing/2014/main" id="{C802680D-B978-34B1-B57D-7DD3852102CA}"/>
              </a:ext>
            </a:extLst>
          </p:cNvPr>
          <p:cNvPicPr>
            <a:picLocks noChangeAspect="1"/>
          </p:cNvPicPr>
          <p:nvPr/>
        </p:nvPicPr>
        <p:blipFill>
          <a:blip r:embed="rId3"/>
          <a:stretch>
            <a:fillRect/>
          </a:stretch>
        </p:blipFill>
        <p:spPr>
          <a:xfrm>
            <a:off x="3121574" y="1331617"/>
            <a:ext cx="6167566" cy="718142"/>
          </a:xfrm>
          <a:prstGeom prst="rect">
            <a:avLst/>
          </a:prstGeom>
        </p:spPr>
      </p:pic>
      <p:pic>
        <p:nvPicPr>
          <p:cNvPr id="12" name="Image 11">
            <a:extLst>
              <a:ext uri="{FF2B5EF4-FFF2-40B4-BE49-F238E27FC236}">
                <a16:creationId xmlns:a16="http://schemas.microsoft.com/office/drawing/2014/main" id="{B2BF0FB7-F118-0B6C-06A1-389BBB2B8613}"/>
              </a:ext>
            </a:extLst>
          </p:cNvPr>
          <p:cNvPicPr>
            <a:picLocks noChangeAspect="1"/>
          </p:cNvPicPr>
          <p:nvPr/>
        </p:nvPicPr>
        <p:blipFill>
          <a:blip r:embed="rId4"/>
          <a:stretch>
            <a:fillRect/>
          </a:stretch>
        </p:blipFill>
        <p:spPr>
          <a:xfrm>
            <a:off x="1734622" y="2194349"/>
            <a:ext cx="9314377" cy="445171"/>
          </a:xfrm>
          <a:prstGeom prst="rect">
            <a:avLst/>
          </a:prstGeom>
        </p:spPr>
      </p:pic>
      <p:pic>
        <p:nvPicPr>
          <p:cNvPr id="6" name="Image 5">
            <a:extLst>
              <a:ext uri="{FF2B5EF4-FFF2-40B4-BE49-F238E27FC236}">
                <a16:creationId xmlns:a16="http://schemas.microsoft.com/office/drawing/2014/main" id="{DF48FCEC-2D82-56F8-8FD2-5F6A62E70B36}"/>
              </a:ext>
            </a:extLst>
          </p:cNvPr>
          <p:cNvPicPr>
            <a:picLocks noChangeAspect="1"/>
          </p:cNvPicPr>
          <p:nvPr/>
        </p:nvPicPr>
        <p:blipFill>
          <a:blip r:embed="rId5"/>
          <a:stretch>
            <a:fillRect/>
          </a:stretch>
        </p:blipFill>
        <p:spPr>
          <a:xfrm>
            <a:off x="3778899" y="2526360"/>
            <a:ext cx="4562668" cy="4117035"/>
          </a:xfrm>
          <a:prstGeom prst="rect">
            <a:avLst/>
          </a:prstGeom>
        </p:spPr>
      </p:pic>
      <p:sp>
        <p:nvSpPr>
          <p:cNvPr id="4" name="Espace réservé du numéro de diapositive 3">
            <a:extLst>
              <a:ext uri="{FF2B5EF4-FFF2-40B4-BE49-F238E27FC236}">
                <a16:creationId xmlns:a16="http://schemas.microsoft.com/office/drawing/2014/main" id="{EBCA4E77-60C2-C45C-0D01-545E0596988A}"/>
              </a:ext>
            </a:extLst>
          </p:cNvPr>
          <p:cNvSpPr>
            <a:spLocks noGrp="1"/>
          </p:cNvSpPr>
          <p:nvPr>
            <p:ph type="sldNum" sz="quarter" idx="12"/>
          </p:nvPr>
        </p:nvSpPr>
        <p:spPr/>
        <p:txBody>
          <a:bodyPr/>
          <a:lstStyle/>
          <a:p>
            <a:fld id="{EAE507D3-C1AF-4300-94F9-ED658B515B94}" type="slidenum">
              <a:rPr lang="fr-FR" smtClean="0"/>
              <a:t>15</a:t>
            </a:fld>
            <a:endParaRPr lang="fr-FR"/>
          </a:p>
        </p:txBody>
      </p:sp>
    </p:spTree>
    <p:extLst>
      <p:ext uri="{BB962C8B-B14F-4D97-AF65-F5344CB8AC3E}">
        <p14:creationId xmlns:p14="http://schemas.microsoft.com/office/powerpoint/2010/main" val="2817398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Nombre de départs en service actif en 2021:</a:t>
            </a:r>
          </a:p>
          <a:p>
            <a:endParaRPr lang="fr-FR" dirty="0"/>
          </a:p>
          <a:p>
            <a:endParaRPr lang="fr-FR" dirty="0"/>
          </a:p>
        </p:txBody>
      </p:sp>
      <p:graphicFrame>
        <p:nvGraphicFramePr>
          <p:cNvPr id="4" name="Tableau 4">
            <a:extLst>
              <a:ext uri="{FF2B5EF4-FFF2-40B4-BE49-F238E27FC236}">
                <a16:creationId xmlns:a16="http://schemas.microsoft.com/office/drawing/2014/main" id="{5A3DE093-6B77-5846-9E52-CA9BD993E938}"/>
              </a:ext>
            </a:extLst>
          </p:cNvPr>
          <p:cNvGraphicFramePr>
            <a:graphicFrameLocks noGrp="1"/>
          </p:cNvGraphicFramePr>
          <p:nvPr>
            <p:extLst>
              <p:ext uri="{D42A27DB-BD31-4B8C-83A1-F6EECF244321}">
                <p14:modId xmlns:p14="http://schemas.microsoft.com/office/powerpoint/2010/main" val="2042710941"/>
              </p:ext>
            </p:extLst>
          </p:nvPr>
        </p:nvGraphicFramePr>
        <p:xfrm>
          <a:off x="552450" y="2640564"/>
          <a:ext cx="10877549" cy="3758198"/>
        </p:xfrm>
        <a:graphic>
          <a:graphicData uri="http://schemas.openxmlformats.org/drawingml/2006/table">
            <a:tbl>
              <a:tblPr firstRow="1" bandRow="1">
                <a:tableStyleId>{5C22544A-7EE6-4342-B048-85BDC9FD1C3A}</a:tableStyleId>
              </a:tblPr>
              <a:tblGrid>
                <a:gridCol w="2773913">
                  <a:extLst>
                    <a:ext uri="{9D8B030D-6E8A-4147-A177-3AD203B41FA5}">
                      <a16:colId xmlns:a16="http://schemas.microsoft.com/office/drawing/2014/main" val="2663412724"/>
                    </a:ext>
                  </a:extLst>
                </a:gridCol>
                <a:gridCol w="2701212">
                  <a:extLst>
                    <a:ext uri="{9D8B030D-6E8A-4147-A177-3AD203B41FA5}">
                      <a16:colId xmlns:a16="http://schemas.microsoft.com/office/drawing/2014/main" val="4209267670"/>
                    </a:ext>
                  </a:extLst>
                </a:gridCol>
                <a:gridCol w="2701212">
                  <a:extLst>
                    <a:ext uri="{9D8B030D-6E8A-4147-A177-3AD203B41FA5}">
                      <a16:colId xmlns:a16="http://schemas.microsoft.com/office/drawing/2014/main" val="3527522786"/>
                    </a:ext>
                  </a:extLst>
                </a:gridCol>
                <a:gridCol w="2701212">
                  <a:extLst>
                    <a:ext uri="{9D8B030D-6E8A-4147-A177-3AD203B41FA5}">
                      <a16:colId xmlns:a16="http://schemas.microsoft.com/office/drawing/2014/main" val="882877453"/>
                    </a:ext>
                  </a:extLst>
                </a:gridCol>
              </a:tblGrid>
              <a:tr h="1223779">
                <a:tc>
                  <a:txBody>
                    <a:bodyPr/>
                    <a:lstStyle/>
                    <a:p>
                      <a:pPr algn="ctr"/>
                      <a:r>
                        <a:rPr lang="fr-FR" sz="4000" b="0" i="0" baseline="0" dirty="0">
                          <a:solidFill>
                            <a:schemeClr val="tx1"/>
                          </a:solidFill>
                        </a:rPr>
                        <a:t>Service actif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solidFill>
                            <a:schemeClr val="tx1"/>
                          </a:solidFill>
                        </a:rPr>
                        <a:t>FPE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solidFill>
                            <a:schemeClr val="tx1"/>
                          </a:solidFill>
                        </a:rPr>
                        <a:t>FPT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solidFill>
                            <a:schemeClr val="tx1"/>
                          </a:solidFill>
                        </a:rPr>
                        <a:t>FPH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1363668"/>
                  </a:ext>
                </a:extLst>
              </a:tr>
              <a:tr h="1223779">
                <a:tc>
                  <a:txBody>
                    <a:bodyPr/>
                    <a:lstStyle/>
                    <a:p>
                      <a:pPr algn="ctr"/>
                      <a:r>
                        <a:rPr lang="fr-FR" sz="4000" b="0" i="0" baseline="0" dirty="0"/>
                        <a:t>Pourcentage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t>21,4%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t>38,8%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323941"/>
                  </a:ext>
                </a:extLst>
              </a:tr>
              <a:tr h="1223779">
                <a:tc>
                  <a:txBody>
                    <a:bodyPr/>
                    <a:lstStyle/>
                    <a:p>
                      <a:pPr algn="ctr"/>
                      <a:r>
                        <a:rPr lang="fr-FR" sz="4000" b="0" i="0" baseline="0" dirty="0"/>
                        <a:t>Âge de départ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t>60 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t>60 ans et 7 mois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t>59 ans et 10 mois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335501"/>
                  </a:ext>
                </a:extLst>
              </a:tr>
            </a:tbl>
          </a:graphicData>
        </a:graphic>
      </p:graphicFrame>
      <p:sp>
        <p:nvSpPr>
          <p:cNvPr id="5" name="Espace réservé du numéro de diapositive 4">
            <a:extLst>
              <a:ext uri="{FF2B5EF4-FFF2-40B4-BE49-F238E27FC236}">
                <a16:creationId xmlns:a16="http://schemas.microsoft.com/office/drawing/2014/main" id="{098F5097-8C4D-2E7F-3984-84812C7B6E72}"/>
              </a:ext>
            </a:extLst>
          </p:cNvPr>
          <p:cNvSpPr>
            <a:spLocks noGrp="1"/>
          </p:cNvSpPr>
          <p:nvPr>
            <p:ph type="sldNum" sz="quarter" idx="12"/>
          </p:nvPr>
        </p:nvSpPr>
        <p:spPr/>
        <p:txBody>
          <a:bodyPr/>
          <a:lstStyle/>
          <a:p>
            <a:fld id="{EAE507D3-C1AF-4300-94F9-ED658B515B94}" type="slidenum">
              <a:rPr lang="fr-FR" smtClean="0"/>
              <a:t>16</a:t>
            </a:fld>
            <a:endParaRPr lang="fr-FR"/>
          </a:p>
        </p:txBody>
      </p:sp>
    </p:spTree>
    <p:extLst>
      <p:ext uri="{BB962C8B-B14F-4D97-AF65-F5344CB8AC3E}">
        <p14:creationId xmlns:p14="http://schemas.microsoft.com/office/powerpoint/2010/main" val="1289710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pPr marL="0" indent="0">
              <a:buNone/>
            </a:pPr>
            <a:endParaRPr lang="fr-FR" sz="4000" b="1" dirty="0"/>
          </a:p>
          <a:p>
            <a:endParaRPr lang="fr-FR" dirty="0"/>
          </a:p>
          <a:p>
            <a:endParaRPr lang="fr-FR" dirty="0"/>
          </a:p>
        </p:txBody>
      </p:sp>
      <p:pic>
        <p:nvPicPr>
          <p:cNvPr id="8" name="Image 7">
            <a:extLst>
              <a:ext uri="{FF2B5EF4-FFF2-40B4-BE49-F238E27FC236}">
                <a16:creationId xmlns:a16="http://schemas.microsoft.com/office/drawing/2014/main" id="{A4E22080-D970-42F3-9266-22A0C820EBAB}"/>
              </a:ext>
            </a:extLst>
          </p:cNvPr>
          <p:cNvPicPr>
            <a:picLocks noChangeAspect="1"/>
          </p:cNvPicPr>
          <p:nvPr/>
        </p:nvPicPr>
        <p:blipFill>
          <a:blip r:embed="rId3"/>
          <a:stretch>
            <a:fillRect/>
          </a:stretch>
        </p:blipFill>
        <p:spPr>
          <a:xfrm>
            <a:off x="3202985" y="1292779"/>
            <a:ext cx="4858664" cy="795817"/>
          </a:xfrm>
          <a:prstGeom prst="rect">
            <a:avLst/>
          </a:prstGeom>
        </p:spPr>
      </p:pic>
      <p:pic>
        <p:nvPicPr>
          <p:cNvPr id="11" name="Image 10">
            <a:extLst>
              <a:ext uri="{FF2B5EF4-FFF2-40B4-BE49-F238E27FC236}">
                <a16:creationId xmlns:a16="http://schemas.microsoft.com/office/drawing/2014/main" id="{554D6E1A-2DE4-07B9-6651-A43D20F11848}"/>
              </a:ext>
            </a:extLst>
          </p:cNvPr>
          <p:cNvPicPr>
            <a:picLocks noChangeAspect="1"/>
          </p:cNvPicPr>
          <p:nvPr/>
        </p:nvPicPr>
        <p:blipFill>
          <a:blip r:embed="rId4"/>
          <a:stretch>
            <a:fillRect/>
          </a:stretch>
        </p:blipFill>
        <p:spPr>
          <a:xfrm>
            <a:off x="949532" y="2018964"/>
            <a:ext cx="9650044" cy="538177"/>
          </a:xfrm>
          <a:prstGeom prst="rect">
            <a:avLst/>
          </a:prstGeom>
        </p:spPr>
      </p:pic>
      <p:pic>
        <p:nvPicPr>
          <p:cNvPr id="14" name="Image 13">
            <a:extLst>
              <a:ext uri="{FF2B5EF4-FFF2-40B4-BE49-F238E27FC236}">
                <a16:creationId xmlns:a16="http://schemas.microsoft.com/office/drawing/2014/main" id="{05358618-0437-7674-915F-B0D67FE33D15}"/>
              </a:ext>
            </a:extLst>
          </p:cNvPr>
          <p:cNvPicPr>
            <a:picLocks noChangeAspect="1"/>
          </p:cNvPicPr>
          <p:nvPr/>
        </p:nvPicPr>
        <p:blipFill>
          <a:blip r:embed="rId5"/>
          <a:stretch>
            <a:fillRect/>
          </a:stretch>
        </p:blipFill>
        <p:spPr>
          <a:xfrm>
            <a:off x="3114409" y="2391890"/>
            <a:ext cx="5035816" cy="4100985"/>
          </a:xfrm>
          <a:prstGeom prst="rect">
            <a:avLst/>
          </a:prstGeom>
        </p:spPr>
      </p:pic>
      <p:sp>
        <p:nvSpPr>
          <p:cNvPr id="4" name="Espace réservé du numéro de diapositive 3">
            <a:extLst>
              <a:ext uri="{FF2B5EF4-FFF2-40B4-BE49-F238E27FC236}">
                <a16:creationId xmlns:a16="http://schemas.microsoft.com/office/drawing/2014/main" id="{0241A3DA-394C-6BCD-9512-31BA85B8C5B3}"/>
              </a:ext>
            </a:extLst>
          </p:cNvPr>
          <p:cNvSpPr>
            <a:spLocks noGrp="1"/>
          </p:cNvSpPr>
          <p:nvPr>
            <p:ph type="sldNum" sz="quarter" idx="12"/>
          </p:nvPr>
        </p:nvSpPr>
        <p:spPr/>
        <p:txBody>
          <a:bodyPr/>
          <a:lstStyle/>
          <a:p>
            <a:fld id="{EAE507D3-C1AF-4300-94F9-ED658B515B94}" type="slidenum">
              <a:rPr lang="fr-FR" smtClean="0"/>
              <a:t>17</a:t>
            </a:fld>
            <a:endParaRPr lang="fr-FR"/>
          </a:p>
        </p:txBody>
      </p:sp>
    </p:spTree>
    <p:extLst>
      <p:ext uri="{BB962C8B-B14F-4D97-AF65-F5344CB8AC3E}">
        <p14:creationId xmlns:p14="http://schemas.microsoft.com/office/powerpoint/2010/main" val="1295917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pPr marL="0" indent="0">
              <a:buNone/>
            </a:pPr>
            <a:endParaRPr lang="fr-FR" sz="4000" b="1" dirty="0"/>
          </a:p>
          <a:p>
            <a:endParaRPr lang="fr-FR" dirty="0"/>
          </a:p>
          <a:p>
            <a:endParaRPr lang="fr-FR" dirty="0"/>
          </a:p>
        </p:txBody>
      </p:sp>
      <p:pic>
        <p:nvPicPr>
          <p:cNvPr id="8" name="Image 7">
            <a:extLst>
              <a:ext uri="{FF2B5EF4-FFF2-40B4-BE49-F238E27FC236}">
                <a16:creationId xmlns:a16="http://schemas.microsoft.com/office/drawing/2014/main" id="{A4E22080-D970-42F3-9266-22A0C820EBAB}"/>
              </a:ext>
            </a:extLst>
          </p:cNvPr>
          <p:cNvPicPr>
            <a:picLocks noChangeAspect="1"/>
          </p:cNvPicPr>
          <p:nvPr/>
        </p:nvPicPr>
        <p:blipFill>
          <a:blip r:embed="rId3"/>
          <a:stretch>
            <a:fillRect/>
          </a:stretch>
        </p:blipFill>
        <p:spPr>
          <a:xfrm>
            <a:off x="3202985" y="1292779"/>
            <a:ext cx="4858664" cy="795817"/>
          </a:xfrm>
          <a:prstGeom prst="rect">
            <a:avLst/>
          </a:prstGeom>
        </p:spPr>
      </p:pic>
      <p:pic>
        <p:nvPicPr>
          <p:cNvPr id="11" name="Image 10">
            <a:extLst>
              <a:ext uri="{FF2B5EF4-FFF2-40B4-BE49-F238E27FC236}">
                <a16:creationId xmlns:a16="http://schemas.microsoft.com/office/drawing/2014/main" id="{554D6E1A-2DE4-07B9-6651-A43D20F11848}"/>
              </a:ext>
            </a:extLst>
          </p:cNvPr>
          <p:cNvPicPr>
            <a:picLocks noChangeAspect="1"/>
          </p:cNvPicPr>
          <p:nvPr/>
        </p:nvPicPr>
        <p:blipFill>
          <a:blip r:embed="rId4"/>
          <a:stretch>
            <a:fillRect/>
          </a:stretch>
        </p:blipFill>
        <p:spPr>
          <a:xfrm>
            <a:off x="949532" y="2018964"/>
            <a:ext cx="9650044" cy="538177"/>
          </a:xfrm>
          <a:prstGeom prst="rect">
            <a:avLst/>
          </a:prstGeom>
        </p:spPr>
      </p:pic>
      <p:pic>
        <p:nvPicPr>
          <p:cNvPr id="5" name="Image 4">
            <a:extLst>
              <a:ext uri="{FF2B5EF4-FFF2-40B4-BE49-F238E27FC236}">
                <a16:creationId xmlns:a16="http://schemas.microsoft.com/office/drawing/2014/main" id="{2BBCB390-722B-1C6F-10AF-E3EF38FC35EE}"/>
              </a:ext>
            </a:extLst>
          </p:cNvPr>
          <p:cNvPicPr>
            <a:picLocks noChangeAspect="1"/>
          </p:cNvPicPr>
          <p:nvPr/>
        </p:nvPicPr>
        <p:blipFill>
          <a:blip r:embed="rId5"/>
          <a:stretch>
            <a:fillRect/>
          </a:stretch>
        </p:blipFill>
        <p:spPr>
          <a:xfrm>
            <a:off x="3528767" y="2453951"/>
            <a:ext cx="4691502" cy="4226110"/>
          </a:xfrm>
          <a:prstGeom prst="rect">
            <a:avLst/>
          </a:prstGeom>
        </p:spPr>
      </p:pic>
      <p:sp>
        <p:nvSpPr>
          <p:cNvPr id="4" name="Espace réservé du numéro de diapositive 3">
            <a:extLst>
              <a:ext uri="{FF2B5EF4-FFF2-40B4-BE49-F238E27FC236}">
                <a16:creationId xmlns:a16="http://schemas.microsoft.com/office/drawing/2014/main" id="{DD704681-3FD5-D425-0EBA-6B6B4E946E9D}"/>
              </a:ext>
            </a:extLst>
          </p:cNvPr>
          <p:cNvSpPr>
            <a:spLocks noGrp="1"/>
          </p:cNvSpPr>
          <p:nvPr>
            <p:ph type="sldNum" sz="quarter" idx="12"/>
          </p:nvPr>
        </p:nvSpPr>
        <p:spPr/>
        <p:txBody>
          <a:bodyPr/>
          <a:lstStyle/>
          <a:p>
            <a:fld id="{EAE507D3-C1AF-4300-94F9-ED658B515B94}" type="slidenum">
              <a:rPr lang="fr-FR" smtClean="0"/>
              <a:t>18</a:t>
            </a:fld>
            <a:endParaRPr lang="fr-FR"/>
          </a:p>
        </p:txBody>
      </p:sp>
    </p:spTree>
    <p:extLst>
      <p:ext uri="{BB962C8B-B14F-4D97-AF65-F5344CB8AC3E}">
        <p14:creationId xmlns:p14="http://schemas.microsoft.com/office/powerpoint/2010/main" val="3960684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pPr marL="0" indent="0">
              <a:buNone/>
            </a:pPr>
            <a:endParaRPr lang="fr-FR" sz="4000" b="1" dirty="0"/>
          </a:p>
          <a:p>
            <a:endParaRPr lang="fr-FR" dirty="0"/>
          </a:p>
          <a:p>
            <a:endParaRPr lang="fr-FR" dirty="0"/>
          </a:p>
        </p:txBody>
      </p:sp>
      <p:pic>
        <p:nvPicPr>
          <p:cNvPr id="8" name="Image 7">
            <a:extLst>
              <a:ext uri="{FF2B5EF4-FFF2-40B4-BE49-F238E27FC236}">
                <a16:creationId xmlns:a16="http://schemas.microsoft.com/office/drawing/2014/main" id="{A4E22080-D970-42F3-9266-22A0C820EBAB}"/>
              </a:ext>
            </a:extLst>
          </p:cNvPr>
          <p:cNvPicPr>
            <a:picLocks noChangeAspect="1"/>
          </p:cNvPicPr>
          <p:nvPr/>
        </p:nvPicPr>
        <p:blipFill>
          <a:blip r:embed="rId3"/>
          <a:stretch>
            <a:fillRect/>
          </a:stretch>
        </p:blipFill>
        <p:spPr>
          <a:xfrm>
            <a:off x="3202985" y="1292779"/>
            <a:ext cx="4858664" cy="795817"/>
          </a:xfrm>
          <a:prstGeom prst="rect">
            <a:avLst/>
          </a:prstGeom>
        </p:spPr>
      </p:pic>
      <p:pic>
        <p:nvPicPr>
          <p:cNvPr id="11" name="Image 10">
            <a:extLst>
              <a:ext uri="{FF2B5EF4-FFF2-40B4-BE49-F238E27FC236}">
                <a16:creationId xmlns:a16="http://schemas.microsoft.com/office/drawing/2014/main" id="{554D6E1A-2DE4-07B9-6651-A43D20F11848}"/>
              </a:ext>
            </a:extLst>
          </p:cNvPr>
          <p:cNvPicPr>
            <a:picLocks noChangeAspect="1"/>
          </p:cNvPicPr>
          <p:nvPr/>
        </p:nvPicPr>
        <p:blipFill>
          <a:blip r:embed="rId4"/>
          <a:stretch>
            <a:fillRect/>
          </a:stretch>
        </p:blipFill>
        <p:spPr>
          <a:xfrm>
            <a:off x="949532" y="2018964"/>
            <a:ext cx="9650044" cy="538177"/>
          </a:xfrm>
          <a:prstGeom prst="rect">
            <a:avLst/>
          </a:prstGeom>
        </p:spPr>
      </p:pic>
      <p:pic>
        <p:nvPicPr>
          <p:cNvPr id="5" name="Image 4">
            <a:extLst>
              <a:ext uri="{FF2B5EF4-FFF2-40B4-BE49-F238E27FC236}">
                <a16:creationId xmlns:a16="http://schemas.microsoft.com/office/drawing/2014/main" id="{DF8C21E8-FE36-7A8C-5F6B-CABE5C76C124}"/>
              </a:ext>
            </a:extLst>
          </p:cNvPr>
          <p:cNvPicPr>
            <a:picLocks noChangeAspect="1"/>
          </p:cNvPicPr>
          <p:nvPr/>
        </p:nvPicPr>
        <p:blipFill>
          <a:blip r:embed="rId5"/>
          <a:stretch>
            <a:fillRect/>
          </a:stretch>
        </p:blipFill>
        <p:spPr>
          <a:xfrm>
            <a:off x="3415005" y="2557141"/>
            <a:ext cx="5131836" cy="4132908"/>
          </a:xfrm>
          <a:prstGeom prst="rect">
            <a:avLst/>
          </a:prstGeom>
        </p:spPr>
      </p:pic>
      <p:sp>
        <p:nvSpPr>
          <p:cNvPr id="4" name="Espace réservé du numéro de diapositive 3">
            <a:extLst>
              <a:ext uri="{FF2B5EF4-FFF2-40B4-BE49-F238E27FC236}">
                <a16:creationId xmlns:a16="http://schemas.microsoft.com/office/drawing/2014/main" id="{AA86E301-7358-90B6-A016-2DC02A800877}"/>
              </a:ext>
            </a:extLst>
          </p:cNvPr>
          <p:cNvSpPr>
            <a:spLocks noGrp="1"/>
          </p:cNvSpPr>
          <p:nvPr>
            <p:ph type="sldNum" sz="quarter" idx="12"/>
          </p:nvPr>
        </p:nvSpPr>
        <p:spPr/>
        <p:txBody>
          <a:bodyPr/>
          <a:lstStyle/>
          <a:p>
            <a:fld id="{EAE507D3-C1AF-4300-94F9-ED658B515B94}" type="slidenum">
              <a:rPr lang="fr-FR" smtClean="0"/>
              <a:t>19</a:t>
            </a:fld>
            <a:endParaRPr lang="fr-FR"/>
          </a:p>
        </p:txBody>
      </p:sp>
    </p:spTree>
    <p:extLst>
      <p:ext uri="{BB962C8B-B14F-4D97-AF65-F5344CB8AC3E}">
        <p14:creationId xmlns:p14="http://schemas.microsoft.com/office/powerpoint/2010/main" val="2787744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réforme Macron 2</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pPr marL="0" indent="0">
              <a:buNone/>
            </a:pPr>
            <a:r>
              <a:rPr lang="fr-FR" sz="4000" dirty="0"/>
              <a:t>Plusieurs modules sont proposés, au sein desquels les camarades peuvent choisir les « slides » qu’ils présentent pour animer les réunions sur la réforme des retraites</a:t>
            </a:r>
          </a:p>
          <a:p>
            <a:pPr marL="0" indent="0">
              <a:buNone/>
            </a:pPr>
            <a:r>
              <a:rPr lang="fr-FR" sz="4000" dirty="0"/>
              <a:t>Des notes en bas des slides à destination des camarades aident à les présenter, qui n’apparaissent pas en mode diaporama</a:t>
            </a:r>
          </a:p>
          <a:p>
            <a:endParaRPr lang="fr-FR" dirty="0"/>
          </a:p>
          <a:p>
            <a:endParaRPr lang="fr-FR" dirty="0"/>
          </a:p>
        </p:txBody>
      </p:sp>
      <p:sp>
        <p:nvSpPr>
          <p:cNvPr id="4" name="Espace réservé du numéro de diapositive 3">
            <a:extLst>
              <a:ext uri="{FF2B5EF4-FFF2-40B4-BE49-F238E27FC236}">
                <a16:creationId xmlns:a16="http://schemas.microsoft.com/office/drawing/2014/main" id="{DD60C9C3-9F86-CAF6-75B0-75A27DCCEE79}"/>
              </a:ext>
            </a:extLst>
          </p:cNvPr>
          <p:cNvSpPr>
            <a:spLocks noGrp="1"/>
          </p:cNvSpPr>
          <p:nvPr>
            <p:ph type="sldNum" sz="quarter" idx="12"/>
          </p:nvPr>
        </p:nvSpPr>
        <p:spPr/>
        <p:txBody>
          <a:bodyPr/>
          <a:lstStyle/>
          <a:p>
            <a:fld id="{EAE507D3-C1AF-4300-94F9-ED658B515B94}" type="slidenum">
              <a:rPr lang="fr-FR" smtClean="0"/>
              <a:t>2</a:t>
            </a:fld>
            <a:endParaRPr lang="fr-FR"/>
          </a:p>
        </p:txBody>
      </p:sp>
    </p:spTree>
    <p:extLst>
      <p:ext uri="{BB962C8B-B14F-4D97-AF65-F5344CB8AC3E}">
        <p14:creationId xmlns:p14="http://schemas.microsoft.com/office/powerpoint/2010/main" val="3113194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 les seniors au travail</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La retraite progressive :</a:t>
            </a:r>
          </a:p>
          <a:p>
            <a:r>
              <a:rPr lang="fr-FR" sz="4000" dirty="0"/>
              <a:t>abaissement de deux ans de l’âge d’ouverture du droit de droit commun (62 ans si 64 ans)</a:t>
            </a:r>
          </a:p>
          <a:p>
            <a:r>
              <a:rPr lang="fr-FR" sz="4000" dirty="0"/>
              <a:t>mêmes conditions que dans le privé</a:t>
            </a:r>
          </a:p>
          <a:p>
            <a:r>
              <a:rPr lang="fr-FR" sz="4000" dirty="0"/>
              <a:t>Jusqu’à 70 ans ?</a:t>
            </a:r>
          </a:p>
          <a:p>
            <a:endParaRPr lang="fr-FR" sz="4000" dirty="0"/>
          </a:p>
        </p:txBody>
      </p:sp>
      <p:sp>
        <p:nvSpPr>
          <p:cNvPr id="4" name="Espace réservé du numéro de diapositive 3">
            <a:extLst>
              <a:ext uri="{FF2B5EF4-FFF2-40B4-BE49-F238E27FC236}">
                <a16:creationId xmlns:a16="http://schemas.microsoft.com/office/drawing/2014/main" id="{725B4853-93E2-8AE0-EA9C-95FAF24E9461}"/>
              </a:ext>
            </a:extLst>
          </p:cNvPr>
          <p:cNvSpPr>
            <a:spLocks noGrp="1"/>
          </p:cNvSpPr>
          <p:nvPr>
            <p:ph type="sldNum" sz="quarter" idx="12"/>
          </p:nvPr>
        </p:nvSpPr>
        <p:spPr/>
        <p:txBody>
          <a:bodyPr/>
          <a:lstStyle/>
          <a:p>
            <a:fld id="{EAE507D3-C1AF-4300-94F9-ED658B515B94}" type="slidenum">
              <a:rPr lang="fr-FR" smtClean="0"/>
              <a:t>20</a:t>
            </a:fld>
            <a:endParaRPr lang="fr-FR"/>
          </a:p>
        </p:txBody>
      </p:sp>
    </p:spTree>
    <p:extLst>
      <p:ext uri="{BB962C8B-B14F-4D97-AF65-F5344CB8AC3E}">
        <p14:creationId xmlns:p14="http://schemas.microsoft.com/office/powerpoint/2010/main" val="3398792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br>
              <a:rPr lang="fr-FR" dirty="0"/>
            </a:br>
            <a:r>
              <a:rPr lang="fr-FR" sz="3600" dirty="0"/>
              <a:t>dossier de presse du gouvernement</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lnSpcReduction="10000"/>
          </a:bodyPr>
          <a:lstStyle/>
          <a:p>
            <a:r>
              <a:rPr lang="fr-FR" sz="4000" i="1" dirty="0"/>
              <a:t>« Nous construisons un système pour mieux prendre en compte la pénibilité autour de la prévention, d’un suivi médical renforcé et de la reconversion. </a:t>
            </a:r>
          </a:p>
          <a:p>
            <a:r>
              <a:rPr lang="fr-FR" sz="4000" i="1" dirty="0"/>
              <a:t>Nous ferons en sorte que le même métier donne droit à la même retraite </a:t>
            </a:r>
          </a:p>
          <a:p>
            <a:r>
              <a:rPr lang="fr-FR" sz="4000" i="1" dirty="0"/>
              <a:t>et nous fermerons la plupart des régimes spéciaux. »</a:t>
            </a:r>
          </a:p>
        </p:txBody>
      </p:sp>
      <p:sp>
        <p:nvSpPr>
          <p:cNvPr id="4" name="Espace réservé du numéro de diapositive 3">
            <a:extLst>
              <a:ext uri="{FF2B5EF4-FFF2-40B4-BE49-F238E27FC236}">
                <a16:creationId xmlns:a16="http://schemas.microsoft.com/office/drawing/2014/main" id="{67C8F8C7-529D-26BD-64C3-3BFD9F64C0DC}"/>
              </a:ext>
            </a:extLst>
          </p:cNvPr>
          <p:cNvSpPr>
            <a:spLocks noGrp="1"/>
          </p:cNvSpPr>
          <p:nvPr>
            <p:ph type="sldNum" sz="quarter" idx="12"/>
          </p:nvPr>
        </p:nvSpPr>
        <p:spPr/>
        <p:txBody>
          <a:bodyPr/>
          <a:lstStyle/>
          <a:p>
            <a:fld id="{EAE507D3-C1AF-4300-94F9-ED658B515B94}" type="slidenum">
              <a:rPr lang="fr-FR" smtClean="0"/>
              <a:t>21</a:t>
            </a:fld>
            <a:endParaRPr lang="fr-FR"/>
          </a:p>
        </p:txBody>
      </p:sp>
    </p:spTree>
    <p:extLst>
      <p:ext uri="{BB962C8B-B14F-4D97-AF65-F5344CB8AC3E}">
        <p14:creationId xmlns:p14="http://schemas.microsoft.com/office/powerpoint/2010/main" val="908426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lnSpcReduction="10000"/>
          </a:bodyPr>
          <a:lstStyle/>
          <a:p>
            <a:r>
              <a:rPr lang="fr-FR" sz="4000" b="1" dirty="0"/>
              <a:t>La réforme : le service actif</a:t>
            </a:r>
          </a:p>
          <a:p>
            <a:r>
              <a:rPr lang="fr-FR" sz="4000" dirty="0"/>
              <a:t>Décalage de deux ans de l’âge d’ouverture du droit : de 57 à 59 ans</a:t>
            </a:r>
          </a:p>
          <a:p>
            <a:r>
              <a:rPr lang="fr-FR" sz="4000" dirty="0"/>
              <a:t>et de l’âge limite : de 62 à 64 ans</a:t>
            </a:r>
          </a:p>
          <a:p>
            <a:r>
              <a:rPr lang="fr-FR" sz="4000" dirty="0"/>
              <a:t>Maintien de la condition de durée : 17 ans</a:t>
            </a:r>
          </a:p>
          <a:p>
            <a:r>
              <a:rPr lang="fr-FR" sz="4000" dirty="0"/>
              <a:t>Maintien âge d’annulation de la décote : 62 ans</a:t>
            </a:r>
          </a:p>
          <a:p>
            <a:r>
              <a:rPr lang="fr-FR" sz="4000" dirty="0"/>
              <a:t>Maintien de la surcote à partir de 62 ans</a:t>
            </a:r>
          </a:p>
        </p:txBody>
      </p:sp>
      <p:sp>
        <p:nvSpPr>
          <p:cNvPr id="4" name="Espace réservé du numéro de diapositive 3">
            <a:extLst>
              <a:ext uri="{FF2B5EF4-FFF2-40B4-BE49-F238E27FC236}">
                <a16:creationId xmlns:a16="http://schemas.microsoft.com/office/drawing/2014/main" id="{5A48DE84-BF95-D14D-EC8F-E5985E6EEE61}"/>
              </a:ext>
            </a:extLst>
          </p:cNvPr>
          <p:cNvSpPr>
            <a:spLocks noGrp="1"/>
          </p:cNvSpPr>
          <p:nvPr>
            <p:ph type="sldNum" sz="quarter" idx="12"/>
          </p:nvPr>
        </p:nvSpPr>
        <p:spPr/>
        <p:txBody>
          <a:bodyPr/>
          <a:lstStyle/>
          <a:p>
            <a:fld id="{EAE507D3-C1AF-4300-94F9-ED658B515B94}" type="slidenum">
              <a:rPr lang="fr-FR" smtClean="0"/>
              <a:t>22</a:t>
            </a:fld>
            <a:endParaRPr lang="fr-FR"/>
          </a:p>
        </p:txBody>
      </p:sp>
    </p:spTree>
    <p:extLst>
      <p:ext uri="{BB962C8B-B14F-4D97-AF65-F5344CB8AC3E}">
        <p14:creationId xmlns:p14="http://schemas.microsoft.com/office/powerpoint/2010/main" val="2661629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lnSpcReduction="10000"/>
          </a:bodyPr>
          <a:lstStyle/>
          <a:p>
            <a:r>
              <a:rPr lang="fr-FR" sz="4000" b="1" dirty="0"/>
              <a:t>La réforme : le service « super » actif</a:t>
            </a:r>
          </a:p>
          <a:p>
            <a:r>
              <a:rPr lang="fr-FR" sz="4000" dirty="0"/>
              <a:t>Décalage de deux ans de l’âge d’ouverture du droit : de 52 à 54 ans</a:t>
            </a:r>
          </a:p>
          <a:p>
            <a:r>
              <a:rPr lang="fr-FR" sz="4000" dirty="0"/>
              <a:t>et de l’âge limite : de 57 à 59 ans</a:t>
            </a:r>
          </a:p>
          <a:p>
            <a:r>
              <a:rPr lang="fr-FR" sz="4000" dirty="0"/>
              <a:t>Maintien de la condition de durée : 27 ans</a:t>
            </a:r>
          </a:p>
          <a:p>
            <a:r>
              <a:rPr lang="fr-FR" sz="4000" dirty="0"/>
              <a:t>Maintien âge d’annulation de la décote : 57 ans</a:t>
            </a:r>
          </a:p>
          <a:p>
            <a:r>
              <a:rPr lang="fr-FR" sz="4000" dirty="0"/>
              <a:t>Maintien de la surcote à partir de 62 ans</a:t>
            </a:r>
          </a:p>
        </p:txBody>
      </p:sp>
      <p:sp>
        <p:nvSpPr>
          <p:cNvPr id="4" name="Espace réservé du numéro de diapositive 3">
            <a:extLst>
              <a:ext uri="{FF2B5EF4-FFF2-40B4-BE49-F238E27FC236}">
                <a16:creationId xmlns:a16="http://schemas.microsoft.com/office/drawing/2014/main" id="{A0F9BA7C-3938-BA27-485A-6D8833AD8FE4}"/>
              </a:ext>
            </a:extLst>
          </p:cNvPr>
          <p:cNvSpPr>
            <a:spLocks noGrp="1"/>
          </p:cNvSpPr>
          <p:nvPr>
            <p:ph type="sldNum" sz="quarter" idx="12"/>
          </p:nvPr>
        </p:nvSpPr>
        <p:spPr/>
        <p:txBody>
          <a:bodyPr/>
          <a:lstStyle/>
          <a:p>
            <a:fld id="{EAE507D3-C1AF-4300-94F9-ED658B515B94}" type="slidenum">
              <a:rPr lang="fr-FR" smtClean="0"/>
              <a:t>23</a:t>
            </a:fld>
            <a:endParaRPr lang="fr-FR"/>
          </a:p>
        </p:txBody>
      </p:sp>
    </p:spTree>
    <p:extLst>
      <p:ext uri="{BB962C8B-B14F-4D97-AF65-F5344CB8AC3E}">
        <p14:creationId xmlns:p14="http://schemas.microsoft.com/office/powerpoint/2010/main" val="2666141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fontScale="92500" lnSpcReduction="10000"/>
          </a:bodyPr>
          <a:lstStyle/>
          <a:p>
            <a:r>
              <a:rPr lang="fr-FR" sz="4000" b="1" dirty="0"/>
              <a:t>La réforme : le service actif</a:t>
            </a:r>
          </a:p>
          <a:p>
            <a:r>
              <a:rPr lang="fr-FR" sz="4000" dirty="0"/>
              <a:t>La portabilité des droits en cas de reconversion professionnelle et de changement de corps et cadre d’emploi</a:t>
            </a:r>
          </a:p>
          <a:p>
            <a:r>
              <a:rPr lang="fr-FR" sz="4000" dirty="0"/>
              <a:t>Maintien du droit au départ anticipé avec la condition de durée de 17 ou 27 ans.</a:t>
            </a:r>
          </a:p>
          <a:p>
            <a:r>
              <a:rPr lang="fr-FR" sz="4000" dirty="0"/>
              <a:t>Maintien des 5 années de bonification maximum en cas de départ à la limite d’âge (de 62 à 64 ans)</a:t>
            </a:r>
          </a:p>
        </p:txBody>
      </p:sp>
      <p:sp>
        <p:nvSpPr>
          <p:cNvPr id="4" name="Espace réservé du numéro de diapositive 3">
            <a:extLst>
              <a:ext uri="{FF2B5EF4-FFF2-40B4-BE49-F238E27FC236}">
                <a16:creationId xmlns:a16="http://schemas.microsoft.com/office/drawing/2014/main" id="{2ADE858C-AF9A-454A-0212-5F716FBBF5A5}"/>
              </a:ext>
            </a:extLst>
          </p:cNvPr>
          <p:cNvSpPr>
            <a:spLocks noGrp="1"/>
          </p:cNvSpPr>
          <p:nvPr>
            <p:ph type="sldNum" sz="quarter" idx="12"/>
          </p:nvPr>
        </p:nvSpPr>
        <p:spPr/>
        <p:txBody>
          <a:bodyPr/>
          <a:lstStyle/>
          <a:p>
            <a:fld id="{EAE507D3-C1AF-4300-94F9-ED658B515B94}" type="slidenum">
              <a:rPr lang="fr-FR" smtClean="0"/>
              <a:t>24</a:t>
            </a:fld>
            <a:endParaRPr lang="fr-FR"/>
          </a:p>
        </p:txBody>
      </p:sp>
    </p:spTree>
    <p:extLst>
      <p:ext uri="{BB962C8B-B14F-4D97-AF65-F5344CB8AC3E}">
        <p14:creationId xmlns:p14="http://schemas.microsoft.com/office/powerpoint/2010/main" val="489631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fontScale="92500"/>
          </a:bodyPr>
          <a:lstStyle/>
          <a:p>
            <a:r>
              <a:rPr lang="fr-FR" sz="4000" b="1" dirty="0"/>
              <a:t>Aujourd’hui: les contractuels et les salariés</a:t>
            </a:r>
          </a:p>
          <a:p>
            <a:r>
              <a:rPr lang="fr-FR" sz="4000" dirty="0"/>
              <a:t>La retraite pour incapacité permanente : 60 ans sans décote</a:t>
            </a:r>
          </a:p>
          <a:p>
            <a:r>
              <a:rPr lang="fr-FR" sz="4000" dirty="0"/>
              <a:t>Ouverte aux assurés du régime général </a:t>
            </a:r>
          </a:p>
          <a:p>
            <a:r>
              <a:rPr lang="fr-FR" sz="4000" dirty="0"/>
              <a:t>Une incapacité permanente de 20% due à un AT-MP</a:t>
            </a:r>
          </a:p>
          <a:p>
            <a:r>
              <a:rPr lang="fr-FR" sz="4000" dirty="0"/>
              <a:t>Une incapacité entre 10 et 20% avec 17 ans d’exposition à un des 10 facteurs de pénibilité</a:t>
            </a:r>
          </a:p>
          <a:p>
            <a:endParaRPr lang="fr-FR" sz="4000" b="1" dirty="0"/>
          </a:p>
          <a:p>
            <a:endParaRPr lang="fr-FR" sz="4000" b="1" dirty="0"/>
          </a:p>
        </p:txBody>
      </p:sp>
      <p:sp>
        <p:nvSpPr>
          <p:cNvPr id="4" name="Espace réservé du numéro de diapositive 3">
            <a:extLst>
              <a:ext uri="{FF2B5EF4-FFF2-40B4-BE49-F238E27FC236}">
                <a16:creationId xmlns:a16="http://schemas.microsoft.com/office/drawing/2014/main" id="{31CEF78F-45F0-1331-71C4-869D8FD20127}"/>
              </a:ext>
            </a:extLst>
          </p:cNvPr>
          <p:cNvSpPr>
            <a:spLocks noGrp="1"/>
          </p:cNvSpPr>
          <p:nvPr>
            <p:ph type="sldNum" sz="quarter" idx="12"/>
          </p:nvPr>
        </p:nvSpPr>
        <p:spPr/>
        <p:txBody>
          <a:bodyPr/>
          <a:lstStyle/>
          <a:p>
            <a:fld id="{EAE507D3-C1AF-4300-94F9-ED658B515B94}" type="slidenum">
              <a:rPr lang="fr-FR" smtClean="0"/>
              <a:t>25</a:t>
            </a:fld>
            <a:endParaRPr lang="fr-FR"/>
          </a:p>
        </p:txBody>
      </p:sp>
    </p:spTree>
    <p:extLst>
      <p:ext uri="{BB962C8B-B14F-4D97-AF65-F5344CB8AC3E}">
        <p14:creationId xmlns:p14="http://schemas.microsoft.com/office/powerpoint/2010/main" val="3713653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fontScale="92500" lnSpcReduction="20000"/>
          </a:bodyPr>
          <a:lstStyle/>
          <a:p>
            <a:r>
              <a:rPr lang="fr-FR" sz="4000" b="1" dirty="0"/>
              <a:t>La réforme : les contractuels et les salariés</a:t>
            </a:r>
          </a:p>
          <a:p>
            <a:r>
              <a:rPr lang="fr-FR" sz="4000" dirty="0"/>
              <a:t>La retraite pour incapacité permanente : ouverte aux assurés du régime général </a:t>
            </a:r>
          </a:p>
          <a:p>
            <a:r>
              <a:rPr lang="fr-FR" sz="4000" dirty="0"/>
              <a:t>abaissement de deux ans de l’âge d’ouverture du droit de droit commun (</a:t>
            </a:r>
            <a:r>
              <a:rPr lang="fr-FR" sz="4000" u="sng" dirty="0"/>
              <a:t>62 ans</a:t>
            </a:r>
            <a:r>
              <a:rPr lang="fr-FR" sz="4000" dirty="0"/>
              <a:t> si 64 ans) et sans décote</a:t>
            </a:r>
          </a:p>
          <a:p>
            <a:r>
              <a:rPr lang="fr-FR" sz="4000" dirty="0"/>
              <a:t>Une incapacité permanente de 20% due à un AT-MP</a:t>
            </a:r>
          </a:p>
          <a:p>
            <a:r>
              <a:rPr lang="fr-FR" sz="4000" dirty="0"/>
              <a:t>Une incapacité entre 10 et 20% avec </a:t>
            </a:r>
            <a:r>
              <a:rPr lang="fr-FR" sz="4000" u="sng" dirty="0"/>
              <a:t>5 ans </a:t>
            </a:r>
            <a:r>
              <a:rPr lang="fr-FR" sz="4000" dirty="0"/>
              <a:t>d’exposition à un des 10 facteurs de pénibilité</a:t>
            </a:r>
          </a:p>
          <a:p>
            <a:endParaRPr lang="fr-FR" sz="4000" b="1" dirty="0"/>
          </a:p>
          <a:p>
            <a:endParaRPr lang="fr-FR" sz="4000" b="1" dirty="0"/>
          </a:p>
        </p:txBody>
      </p:sp>
      <p:sp>
        <p:nvSpPr>
          <p:cNvPr id="4" name="Espace réservé du numéro de diapositive 3">
            <a:extLst>
              <a:ext uri="{FF2B5EF4-FFF2-40B4-BE49-F238E27FC236}">
                <a16:creationId xmlns:a16="http://schemas.microsoft.com/office/drawing/2014/main" id="{76BCDE61-2FAE-6E80-7CCD-8181A8AA3E1F}"/>
              </a:ext>
            </a:extLst>
          </p:cNvPr>
          <p:cNvSpPr>
            <a:spLocks noGrp="1"/>
          </p:cNvSpPr>
          <p:nvPr>
            <p:ph type="sldNum" sz="quarter" idx="12"/>
          </p:nvPr>
        </p:nvSpPr>
        <p:spPr/>
        <p:txBody>
          <a:bodyPr/>
          <a:lstStyle/>
          <a:p>
            <a:fld id="{EAE507D3-C1AF-4300-94F9-ED658B515B94}" type="slidenum">
              <a:rPr lang="fr-FR" smtClean="0"/>
              <a:t>26</a:t>
            </a:fld>
            <a:endParaRPr lang="fr-FR"/>
          </a:p>
        </p:txBody>
      </p:sp>
    </p:spTree>
    <p:extLst>
      <p:ext uri="{BB962C8B-B14F-4D97-AF65-F5344CB8AC3E}">
        <p14:creationId xmlns:p14="http://schemas.microsoft.com/office/powerpoint/2010/main" val="2595558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La réforme : les contractuels</a:t>
            </a:r>
          </a:p>
          <a:p>
            <a:r>
              <a:rPr lang="fr-FR" sz="4000" dirty="0"/>
              <a:t>Prise en compte des années d’exposition en cas de titularisation dans un corps en service actif pour la condition de durée : 17 ans ou 27 ans</a:t>
            </a:r>
          </a:p>
          <a:p>
            <a:r>
              <a:rPr lang="fr-FR" sz="4000" dirty="0"/>
              <a:t>Aides-</a:t>
            </a:r>
            <a:r>
              <a:rPr lang="fr-FR" sz="4000" dirty="0" err="1"/>
              <a:t>soignant.e.s</a:t>
            </a:r>
            <a:endParaRPr lang="fr-FR" sz="4000" dirty="0"/>
          </a:p>
          <a:p>
            <a:r>
              <a:rPr lang="fr-FR" sz="4000" dirty="0"/>
              <a:t>ADS : adjoints de sécurité de la police</a:t>
            </a:r>
          </a:p>
          <a:p>
            <a:endParaRPr lang="fr-FR" sz="4000" b="1" dirty="0"/>
          </a:p>
          <a:p>
            <a:endParaRPr lang="fr-FR" sz="4000" b="1" dirty="0"/>
          </a:p>
        </p:txBody>
      </p:sp>
      <p:sp>
        <p:nvSpPr>
          <p:cNvPr id="4" name="Espace réservé du numéro de diapositive 3">
            <a:extLst>
              <a:ext uri="{FF2B5EF4-FFF2-40B4-BE49-F238E27FC236}">
                <a16:creationId xmlns:a16="http://schemas.microsoft.com/office/drawing/2014/main" id="{7EE73DB9-C876-5817-962B-20A71FEB2A6C}"/>
              </a:ext>
            </a:extLst>
          </p:cNvPr>
          <p:cNvSpPr>
            <a:spLocks noGrp="1"/>
          </p:cNvSpPr>
          <p:nvPr>
            <p:ph type="sldNum" sz="quarter" idx="12"/>
          </p:nvPr>
        </p:nvSpPr>
        <p:spPr/>
        <p:txBody>
          <a:bodyPr/>
          <a:lstStyle/>
          <a:p>
            <a:fld id="{EAE507D3-C1AF-4300-94F9-ED658B515B94}" type="slidenum">
              <a:rPr lang="fr-FR" smtClean="0"/>
              <a:t>27</a:t>
            </a:fld>
            <a:endParaRPr lang="fr-FR"/>
          </a:p>
        </p:txBody>
      </p:sp>
    </p:spTree>
    <p:extLst>
      <p:ext uri="{BB962C8B-B14F-4D97-AF65-F5344CB8AC3E}">
        <p14:creationId xmlns:p14="http://schemas.microsoft.com/office/powerpoint/2010/main" val="1692582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La réforme : départs anticipés dans le privé</a:t>
            </a:r>
          </a:p>
          <a:p>
            <a:r>
              <a:rPr lang="fr-FR" sz="4000" dirty="0"/>
              <a:t>La retraite pour inaptitude des salariés exposés aux 10 critères de pénibilité</a:t>
            </a:r>
          </a:p>
          <a:p>
            <a:r>
              <a:rPr lang="fr-FR" sz="4000" dirty="0"/>
              <a:t>Visite médicale de mi-carrière, identification par des altérations, propositions d’aménagement du poste de travail ou processus de reconversion professionnelle</a:t>
            </a:r>
          </a:p>
          <a:p>
            <a:endParaRPr lang="fr-FR" sz="4000" b="1" dirty="0"/>
          </a:p>
        </p:txBody>
      </p:sp>
      <p:sp>
        <p:nvSpPr>
          <p:cNvPr id="4" name="Espace réservé du numéro de diapositive 3">
            <a:extLst>
              <a:ext uri="{FF2B5EF4-FFF2-40B4-BE49-F238E27FC236}">
                <a16:creationId xmlns:a16="http://schemas.microsoft.com/office/drawing/2014/main" id="{D02D37F8-876B-48E1-D007-95A8F41EA91A}"/>
              </a:ext>
            </a:extLst>
          </p:cNvPr>
          <p:cNvSpPr>
            <a:spLocks noGrp="1"/>
          </p:cNvSpPr>
          <p:nvPr>
            <p:ph type="sldNum" sz="quarter" idx="12"/>
          </p:nvPr>
        </p:nvSpPr>
        <p:spPr/>
        <p:txBody>
          <a:bodyPr/>
          <a:lstStyle/>
          <a:p>
            <a:fld id="{EAE507D3-C1AF-4300-94F9-ED658B515B94}" type="slidenum">
              <a:rPr lang="fr-FR" smtClean="0"/>
              <a:t>28</a:t>
            </a:fld>
            <a:endParaRPr lang="fr-FR"/>
          </a:p>
        </p:txBody>
      </p:sp>
    </p:spTree>
    <p:extLst>
      <p:ext uri="{BB962C8B-B14F-4D97-AF65-F5344CB8AC3E}">
        <p14:creationId xmlns:p14="http://schemas.microsoft.com/office/powerpoint/2010/main" val="3445660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La réforme : départs anticipés dans le privé</a:t>
            </a:r>
          </a:p>
          <a:p>
            <a:r>
              <a:rPr lang="fr-FR" sz="4000" dirty="0"/>
              <a:t>La retraite pour inaptitude des salariés exposés aux 10 critères de pénibilité</a:t>
            </a:r>
          </a:p>
          <a:p>
            <a:r>
              <a:rPr lang="fr-FR" sz="4000" dirty="0"/>
              <a:t>Visite médicale l’année des 60 ans, identification des altérations, information sur le départ anticipé pour inaptitude, avis favorable éventuel au médecin conseil</a:t>
            </a:r>
          </a:p>
          <a:p>
            <a:endParaRPr lang="fr-FR" sz="4000" b="1" dirty="0"/>
          </a:p>
        </p:txBody>
      </p:sp>
      <p:sp>
        <p:nvSpPr>
          <p:cNvPr id="4" name="Espace réservé du numéro de diapositive 3">
            <a:extLst>
              <a:ext uri="{FF2B5EF4-FFF2-40B4-BE49-F238E27FC236}">
                <a16:creationId xmlns:a16="http://schemas.microsoft.com/office/drawing/2014/main" id="{F4034B1F-AF7E-8C2A-34F1-2545F85954B6}"/>
              </a:ext>
            </a:extLst>
          </p:cNvPr>
          <p:cNvSpPr>
            <a:spLocks noGrp="1"/>
          </p:cNvSpPr>
          <p:nvPr>
            <p:ph type="sldNum" sz="quarter" idx="12"/>
          </p:nvPr>
        </p:nvSpPr>
        <p:spPr/>
        <p:txBody>
          <a:bodyPr/>
          <a:lstStyle/>
          <a:p>
            <a:fld id="{EAE507D3-C1AF-4300-94F9-ED658B515B94}" type="slidenum">
              <a:rPr lang="fr-FR" smtClean="0"/>
              <a:t>29</a:t>
            </a:fld>
            <a:endParaRPr lang="fr-FR"/>
          </a:p>
        </p:txBody>
      </p:sp>
    </p:spTree>
    <p:extLst>
      <p:ext uri="{BB962C8B-B14F-4D97-AF65-F5344CB8AC3E}">
        <p14:creationId xmlns:p14="http://schemas.microsoft.com/office/powerpoint/2010/main" val="2112505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réforme Macron 2</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a:xfrm>
            <a:off x="838200" y="1570616"/>
            <a:ext cx="10515600" cy="4606347"/>
          </a:xfrm>
        </p:spPr>
        <p:txBody>
          <a:bodyPr>
            <a:noAutofit/>
          </a:bodyPr>
          <a:lstStyle/>
          <a:p>
            <a:r>
              <a:rPr lang="fr-FR" sz="3600" dirty="0">
                <a:ea typeface="Calibri Light" panose="020F0302020204030204" pitchFamily="34" charset="0"/>
                <a:cs typeface="Calibri Light" panose="020F0302020204030204" pitchFamily="34" charset="0"/>
              </a:rPr>
              <a:t>Module les enjeux de la réforme pages 4 à 15</a:t>
            </a:r>
          </a:p>
          <a:p>
            <a:r>
              <a:rPr lang="fr-FR" sz="3600" dirty="0">
                <a:ea typeface="Calibri Light" panose="020F0302020204030204" pitchFamily="34" charset="0"/>
                <a:cs typeface="Calibri Light" panose="020F0302020204030204" pitchFamily="34" charset="0"/>
              </a:rPr>
              <a:t>Module sur la pénibilité : pages 16 à 46</a:t>
            </a:r>
          </a:p>
          <a:p>
            <a:r>
              <a:rPr lang="fr-FR" sz="3600" dirty="0">
                <a:ea typeface="Calibri Light" panose="020F0302020204030204" pitchFamily="34" charset="0"/>
                <a:cs typeface="Calibri Light" panose="020F0302020204030204" pitchFamily="34" charset="0"/>
              </a:rPr>
              <a:t>Module les carrières longues pages 47 à 59</a:t>
            </a:r>
            <a:endParaRPr lang="fr-FR" sz="3600" dirty="0"/>
          </a:p>
          <a:p>
            <a:r>
              <a:rPr kumimoji="0" lang="fr-FR" sz="3600" b="0" i="0" u="none" strike="noStrike" kern="1200" cap="none" spc="0" normalizeH="0" baseline="0" noProof="0" dirty="0">
                <a:ln>
                  <a:noFill/>
                </a:ln>
                <a:solidFill>
                  <a:prstClr val="black"/>
                </a:solidFill>
                <a:effectLst/>
                <a:uLnTx/>
                <a:uFillTx/>
                <a:ea typeface="+mj-ea"/>
                <a:cs typeface="+mj-cs"/>
              </a:rPr>
              <a:t>Module le pseudo-déficit de 30 milliards des retraites des fonctionnaires pages 60 à 69</a:t>
            </a:r>
          </a:p>
          <a:p>
            <a:r>
              <a:rPr lang="fr-FR" sz="3600" dirty="0">
                <a:solidFill>
                  <a:prstClr val="black"/>
                </a:solidFill>
                <a:ea typeface="+mj-ea"/>
                <a:cs typeface="+mj-cs"/>
              </a:rPr>
              <a:t>Module les petites pensions : pages 70 à 76</a:t>
            </a:r>
            <a:endParaRPr kumimoji="0" lang="fr-FR" sz="3600" b="0" i="0" u="none" strike="noStrike" kern="1200" cap="none" spc="0" normalizeH="0" baseline="0" noProof="0" dirty="0">
              <a:ln>
                <a:noFill/>
              </a:ln>
              <a:solidFill>
                <a:prstClr val="black"/>
              </a:solidFill>
              <a:effectLst/>
              <a:uLnTx/>
              <a:uFillTx/>
              <a:ea typeface="+mj-ea"/>
              <a:cs typeface="+mj-cs"/>
            </a:endParaRPr>
          </a:p>
          <a:p>
            <a:r>
              <a:rPr lang="fr-FR" sz="3600" dirty="0">
                <a:solidFill>
                  <a:prstClr val="black"/>
                </a:solidFill>
                <a:ea typeface="+mj-ea"/>
                <a:cs typeface="+mj-cs"/>
              </a:rPr>
              <a:t>Module l’emploi des seniors dans le privé : pages 77 à 84</a:t>
            </a:r>
            <a:endParaRPr lang="fr-FR" sz="3600" dirty="0"/>
          </a:p>
        </p:txBody>
      </p:sp>
      <p:sp>
        <p:nvSpPr>
          <p:cNvPr id="4" name="Espace réservé du numéro de diapositive 3">
            <a:extLst>
              <a:ext uri="{FF2B5EF4-FFF2-40B4-BE49-F238E27FC236}">
                <a16:creationId xmlns:a16="http://schemas.microsoft.com/office/drawing/2014/main" id="{2607BABD-A64D-B6CE-66E3-B8311479A444}"/>
              </a:ext>
            </a:extLst>
          </p:cNvPr>
          <p:cNvSpPr>
            <a:spLocks noGrp="1"/>
          </p:cNvSpPr>
          <p:nvPr>
            <p:ph type="sldNum" sz="quarter" idx="12"/>
          </p:nvPr>
        </p:nvSpPr>
        <p:spPr/>
        <p:txBody>
          <a:bodyPr/>
          <a:lstStyle/>
          <a:p>
            <a:fld id="{EAE507D3-C1AF-4300-94F9-ED658B515B94}" type="slidenum">
              <a:rPr lang="fr-FR" smtClean="0"/>
              <a:t>3</a:t>
            </a:fld>
            <a:endParaRPr lang="fr-FR"/>
          </a:p>
        </p:txBody>
      </p:sp>
    </p:spTree>
    <p:extLst>
      <p:ext uri="{BB962C8B-B14F-4D97-AF65-F5344CB8AC3E}">
        <p14:creationId xmlns:p14="http://schemas.microsoft.com/office/powerpoint/2010/main" val="3380127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La réforme : départs anticipés dans le privé</a:t>
            </a:r>
          </a:p>
          <a:p>
            <a:r>
              <a:rPr lang="fr-FR" sz="4000" dirty="0"/>
              <a:t>La retraite pour inaptitude des salariés exposés aux 10 critères de pénibilité</a:t>
            </a:r>
          </a:p>
          <a:p>
            <a:r>
              <a:rPr lang="fr-FR" sz="4000" b="1" dirty="0"/>
              <a:t> </a:t>
            </a:r>
            <a:r>
              <a:rPr lang="fr-FR" sz="4000" dirty="0"/>
              <a:t>abaissement de deux ans de l’âge d’ouverture du droit de droit commun (62 ans si 64 ans)</a:t>
            </a:r>
          </a:p>
          <a:p>
            <a:r>
              <a:rPr lang="fr-FR" sz="4000" dirty="0"/>
              <a:t>Taux plein = suppression de la décote</a:t>
            </a:r>
          </a:p>
          <a:p>
            <a:endParaRPr lang="fr-FR" sz="4000" b="1" dirty="0"/>
          </a:p>
        </p:txBody>
      </p:sp>
      <p:sp>
        <p:nvSpPr>
          <p:cNvPr id="4" name="Espace réservé du numéro de diapositive 3">
            <a:extLst>
              <a:ext uri="{FF2B5EF4-FFF2-40B4-BE49-F238E27FC236}">
                <a16:creationId xmlns:a16="http://schemas.microsoft.com/office/drawing/2014/main" id="{B9A4DAA6-29F1-16D6-199B-D5C172AE4117}"/>
              </a:ext>
            </a:extLst>
          </p:cNvPr>
          <p:cNvSpPr>
            <a:spLocks noGrp="1"/>
          </p:cNvSpPr>
          <p:nvPr>
            <p:ph type="sldNum" sz="quarter" idx="12"/>
          </p:nvPr>
        </p:nvSpPr>
        <p:spPr/>
        <p:txBody>
          <a:bodyPr/>
          <a:lstStyle/>
          <a:p>
            <a:fld id="{EAE507D3-C1AF-4300-94F9-ED658B515B94}" type="slidenum">
              <a:rPr lang="fr-FR" smtClean="0"/>
              <a:t>30</a:t>
            </a:fld>
            <a:endParaRPr lang="fr-FR"/>
          </a:p>
        </p:txBody>
      </p:sp>
    </p:spTree>
    <p:extLst>
      <p:ext uri="{BB962C8B-B14F-4D97-AF65-F5344CB8AC3E}">
        <p14:creationId xmlns:p14="http://schemas.microsoft.com/office/powerpoint/2010/main" val="43729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Autofit/>
          </a:bodyPr>
          <a:lstStyle/>
          <a:p>
            <a:r>
              <a:rPr lang="fr-FR" sz="3400" b="1" dirty="0"/>
              <a:t>La réforme : départs anticipés dans le privé C2P</a:t>
            </a:r>
          </a:p>
          <a:p>
            <a:r>
              <a:rPr lang="fr-FR" sz="3400" b="0" i="0" u="none" strike="noStrike" baseline="0" dirty="0">
                <a:solidFill>
                  <a:srgbClr val="000000"/>
                </a:solidFill>
              </a:rPr>
              <a:t>le compte professionnel de prévention (C2P) « amélioré »</a:t>
            </a:r>
          </a:p>
          <a:p>
            <a:r>
              <a:rPr lang="fr-FR" sz="3400" b="0" i="1" u="none" strike="noStrike" baseline="0" dirty="0">
                <a:solidFill>
                  <a:srgbClr val="000000"/>
                </a:solidFill>
              </a:rPr>
              <a:t>(10 points = un trimestre à mi-temps payé temps plein ou un trimestre de départ anticipé pour deux ans maximum)</a:t>
            </a:r>
          </a:p>
          <a:p>
            <a:r>
              <a:rPr lang="fr-FR" sz="3400" dirty="0">
                <a:solidFill>
                  <a:srgbClr val="000000"/>
                </a:solidFill>
              </a:rPr>
              <a:t>Pas de réintégration des 4 facteurs exclus (manutention de charges lourdes, des postures pénibles, des vibrations mécaniques et des agents chimiques dangereux)</a:t>
            </a:r>
          </a:p>
        </p:txBody>
      </p:sp>
      <p:sp>
        <p:nvSpPr>
          <p:cNvPr id="4" name="Espace réservé du numéro de diapositive 3">
            <a:extLst>
              <a:ext uri="{FF2B5EF4-FFF2-40B4-BE49-F238E27FC236}">
                <a16:creationId xmlns:a16="http://schemas.microsoft.com/office/drawing/2014/main" id="{B55439DE-1D20-AAB3-B79C-0A0120B136D0}"/>
              </a:ext>
            </a:extLst>
          </p:cNvPr>
          <p:cNvSpPr>
            <a:spLocks noGrp="1"/>
          </p:cNvSpPr>
          <p:nvPr>
            <p:ph type="sldNum" sz="quarter" idx="12"/>
          </p:nvPr>
        </p:nvSpPr>
        <p:spPr/>
        <p:txBody>
          <a:bodyPr/>
          <a:lstStyle/>
          <a:p>
            <a:fld id="{EAE507D3-C1AF-4300-94F9-ED658B515B94}" type="slidenum">
              <a:rPr lang="fr-FR" smtClean="0"/>
              <a:t>31</a:t>
            </a:fld>
            <a:endParaRPr lang="fr-FR"/>
          </a:p>
        </p:txBody>
      </p:sp>
    </p:spTree>
    <p:extLst>
      <p:ext uri="{BB962C8B-B14F-4D97-AF65-F5344CB8AC3E}">
        <p14:creationId xmlns:p14="http://schemas.microsoft.com/office/powerpoint/2010/main" val="46103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La réforme : départs anticipés dans le privé C2P</a:t>
            </a:r>
          </a:p>
          <a:p>
            <a:r>
              <a:rPr lang="fr-FR" sz="4000" b="0" i="0" u="none" strike="noStrike" baseline="0" dirty="0">
                <a:solidFill>
                  <a:srgbClr val="000000"/>
                </a:solidFill>
                <a:latin typeface="Times New Roman" panose="02020603050405020304" pitchFamily="18" charset="0"/>
              </a:rPr>
              <a:t>L’accumulation de droits au C2P sera déplafonnée </a:t>
            </a:r>
            <a:r>
              <a:rPr lang="fr-FR" sz="4000" b="0" i="1" u="none" strike="noStrike" baseline="0" dirty="0">
                <a:solidFill>
                  <a:srgbClr val="000000"/>
                </a:solidFill>
                <a:latin typeface="Times New Roman" panose="02020603050405020304" pitchFamily="18" charset="0"/>
              </a:rPr>
              <a:t>(disparaissent les 4 points par an maxi voire 8 si double exposition et 100 maxi)</a:t>
            </a:r>
          </a:p>
          <a:p>
            <a:r>
              <a:rPr lang="fr-FR" sz="4000" b="0" i="0" u="none" strike="noStrike" baseline="0" dirty="0">
                <a:solidFill>
                  <a:srgbClr val="000000"/>
                </a:solidFill>
                <a:latin typeface="Times New Roman" panose="02020603050405020304" pitchFamily="18" charset="0"/>
              </a:rPr>
              <a:t> l’exposition simultanée à plusieurs facteurs donnera plus de points : 1 point par facteur et par trimestre d’exposition au lieu de 2 maximum</a:t>
            </a:r>
          </a:p>
        </p:txBody>
      </p:sp>
      <p:sp>
        <p:nvSpPr>
          <p:cNvPr id="4" name="Espace réservé du numéro de diapositive 3">
            <a:extLst>
              <a:ext uri="{FF2B5EF4-FFF2-40B4-BE49-F238E27FC236}">
                <a16:creationId xmlns:a16="http://schemas.microsoft.com/office/drawing/2014/main" id="{F3C0DCF2-F159-1FB6-255D-9E2F21B6B034}"/>
              </a:ext>
            </a:extLst>
          </p:cNvPr>
          <p:cNvSpPr>
            <a:spLocks noGrp="1"/>
          </p:cNvSpPr>
          <p:nvPr>
            <p:ph type="sldNum" sz="quarter" idx="12"/>
          </p:nvPr>
        </p:nvSpPr>
        <p:spPr/>
        <p:txBody>
          <a:bodyPr/>
          <a:lstStyle/>
          <a:p>
            <a:fld id="{EAE507D3-C1AF-4300-94F9-ED658B515B94}" type="slidenum">
              <a:rPr lang="fr-FR" smtClean="0"/>
              <a:t>32</a:t>
            </a:fld>
            <a:endParaRPr lang="fr-FR"/>
          </a:p>
        </p:txBody>
      </p:sp>
    </p:spTree>
    <p:extLst>
      <p:ext uri="{BB962C8B-B14F-4D97-AF65-F5344CB8AC3E}">
        <p14:creationId xmlns:p14="http://schemas.microsoft.com/office/powerpoint/2010/main" val="331067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fontScale="92500" lnSpcReduction="10000"/>
          </a:bodyPr>
          <a:lstStyle/>
          <a:p>
            <a:r>
              <a:rPr lang="fr-FR" sz="4000" b="1" dirty="0"/>
              <a:t>La réforme : départs anticipés dans le privé C2P</a:t>
            </a:r>
          </a:p>
          <a:p>
            <a:r>
              <a:rPr lang="fr-FR" sz="4000" b="0" i="0" u="none" strike="noStrike" baseline="0" dirty="0">
                <a:solidFill>
                  <a:srgbClr val="000000"/>
                </a:solidFill>
                <a:latin typeface="Times New Roman" panose="02020603050405020304" pitchFamily="18" charset="0"/>
              </a:rPr>
              <a:t>Les utilisations du C2P pour des actions de prévention seront renforcées</a:t>
            </a:r>
          </a:p>
          <a:p>
            <a:r>
              <a:rPr lang="fr-FR" sz="4000" b="0" i="0" u="none" strike="noStrike" baseline="0" dirty="0">
                <a:solidFill>
                  <a:srgbClr val="000000"/>
                </a:solidFill>
                <a:latin typeface="Times New Roman" panose="02020603050405020304" pitchFamily="18" charset="0"/>
              </a:rPr>
              <a:t>Les salariés pourront utiliser le C2P pour un droit à un congé de reconversion afin de changer de métier </a:t>
            </a:r>
          </a:p>
          <a:p>
            <a:r>
              <a:rPr lang="fr-FR" sz="4000" b="0" i="0" u="none" strike="noStrike" baseline="0" dirty="0">
                <a:solidFill>
                  <a:srgbClr val="000000"/>
                </a:solidFill>
                <a:latin typeface="Times New Roman" panose="02020603050405020304" pitchFamily="18" charset="0"/>
              </a:rPr>
              <a:t>Les droits C2P pour la formation seront augmentés (un point au C2P ouvrira un droit de 500 € de financement de formation, contre 375€ aujourd’hui) </a:t>
            </a:r>
            <a:endParaRPr lang="fr-FR" sz="4000" b="1" dirty="0"/>
          </a:p>
        </p:txBody>
      </p:sp>
      <p:sp>
        <p:nvSpPr>
          <p:cNvPr id="4" name="Espace réservé du numéro de diapositive 3">
            <a:extLst>
              <a:ext uri="{FF2B5EF4-FFF2-40B4-BE49-F238E27FC236}">
                <a16:creationId xmlns:a16="http://schemas.microsoft.com/office/drawing/2014/main" id="{39D049F6-3ADE-4A38-8D50-5BFE085BE2F7}"/>
              </a:ext>
            </a:extLst>
          </p:cNvPr>
          <p:cNvSpPr>
            <a:spLocks noGrp="1"/>
          </p:cNvSpPr>
          <p:nvPr>
            <p:ph type="sldNum" sz="quarter" idx="12"/>
          </p:nvPr>
        </p:nvSpPr>
        <p:spPr/>
        <p:txBody>
          <a:bodyPr/>
          <a:lstStyle/>
          <a:p>
            <a:fld id="{EAE507D3-C1AF-4300-94F9-ED658B515B94}" type="slidenum">
              <a:rPr lang="fr-FR" smtClean="0"/>
              <a:t>33</a:t>
            </a:fld>
            <a:endParaRPr lang="fr-FR"/>
          </a:p>
        </p:txBody>
      </p:sp>
    </p:spTree>
    <p:extLst>
      <p:ext uri="{BB962C8B-B14F-4D97-AF65-F5344CB8AC3E}">
        <p14:creationId xmlns:p14="http://schemas.microsoft.com/office/powerpoint/2010/main" val="4169805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La réforme : départs anticipés dans le privé C2P</a:t>
            </a:r>
          </a:p>
          <a:p>
            <a:r>
              <a:rPr lang="fr-FR" sz="4000" b="0" i="0" u="none" strike="noStrike" baseline="0" dirty="0">
                <a:solidFill>
                  <a:srgbClr val="000000"/>
                </a:solidFill>
                <a:latin typeface="Times New Roman" panose="02020603050405020304" pitchFamily="18" charset="0"/>
              </a:rPr>
              <a:t>le compte professionnel de prévention (C2P)</a:t>
            </a:r>
          </a:p>
          <a:p>
            <a:r>
              <a:rPr lang="fr-FR" sz="4000" dirty="0">
                <a:solidFill>
                  <a:srgbClr val="000000"/>
                </a:solidFill>
                <a:latin typeface="Times New Roman" panose="02020603050405020304" pitchFamily="18" charset="0"/>
              </a:rPr>
              <a:t>Il reste un compte totalement individualisé dans l’acquisition des droits, avec des seuils trop hauts, ne permettant que deux ans de départ anticipé avant l’âge d’ouverture du droit (avec un décalage de 60 à 62 ans)</a:t>
            </a:r>
            <a:endParaRPr lang="fr-FR" sz="4000" b="1" dirty="0"/>
          </a:p>
        </p:txBody>
      </p:sp>
      <p:sp>
        <p:nvSpPr>
          <p:cNvPr id="4" name="Espace réservé du numéro de diapositive 3">
            <a:extLst>
              <a:ext uri="{FF2B5EF4-FFF2-40B4-BE49-F238E27FC236}">
                <a16:creationId xmlns:a16="http://schemas.microsoft.com/office/drawing/2014/main" id="{5193AE23-460C-47C1-E837-805A43B75CC2}"/>
              </a:ext>
            </a:extLst>
          </p:cNvPr>
          <p:cNvSpPr>
            <a:spLocks noGrp="1"/>
          </p:cNvSpPr>
          <p:nvPr>
            <p:ph type="sldNum" sz="quarter" idx="12"/>
          </p:nvPr>
        </p:nvSpPr>
        <p:spPr/>
        <p:txBody>
          <a:bodyPr/>
          <a:lstStyle/>
          <a:p>
            <a:fld id="{EAE507D3-C1AF-4300-94F9-ED658B515B94}" type="slidenum">
              <a:rPr lang="fr-FR" smtClean="0"/>
              <a:t>34</a:t>
            </a:fld>
            <a:endParaRPr lang="fr-FR"/>
          </a:p>
        </p:txBody>
      </p:sp>
    </p:spTree>
    <p:extLst>
      <p:ext uri="{BB962C8B-B14F-4D97-AF65-F5344CB8AC3E}">
        <p14:creationId xmlns:p14="http://schemas.microsoft.com/office/powerpoint/2010/main" val="2007360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br>
              <a:rPr lang="fr-FR" dirty="0"/>
            </a:br>
            <a:r>
              <a:rPr lang="fr-FR" sz="3200" dirty="0"/>
              <a:t>dossier de presse gouvernemental</a:t>
            </a:r>
          </a:p>
        </p:txBody>
      </p:sp>
      <p:pic>
        <p:nvPicPr>
          <p:cNvPr id="5" name="Espace réservé du contenu 4">
            <a:extLst>
              <a:ext uri="{FF2B5EF4-FFF2-40B4-BE49-F238E27FC236}">
                <a16:creationId xmlns:a16="http://schemas.microsoft.com/office/drawing/2014/main" id="{D1F874FF-3F9C-2240-B8FE-F6AB5B1F4FDE}"/>
              </a:ext>
            </a:extLst>
          </p:cNvPr>
          <p:cNvPicPr>
            <a:picLocks noGrp="1" noChangeAspect="1"/>
          </p:cNvPicPr>
          <p:nvPr>
            <p:ph idx="1"/>
          </p:nvPr>
        </p:nvPicPr>
        <p:blipFill>
          <a:blip r:embed="rId2"/>
          <a:stretch>
            <a:fillRect/>
          </a:stretch>
        </p:blipFill>
        <p:spPr>
          <a:xfrm>
            <a:off x="592981" y="2567467"/>
            <a:ext cx="11006038" cy="4038607"/>
          </a:xfrm>
        </p:spPr>
      </p:pic>
      <p:sp>
        <p:nvSpPr>
          <p:cNvPr id="3" name="Espace réservé du numéro de diapositive 2">
            <a:extLst>
              <a:ext uri="{FF2B5EF4-FFF2-40B4-BE49-F238E27FC236}">
                <a16:creationId xmlns:a16="http://schemas.microsoft.com/office/drawing/2014/main" id="{600DC5AC-1E11-AFC0-6426-0A4F8832501D}"/>
              </a:ext>
            </a:extLst>
          </p:cNvPr>
          <p:cNvSpPr>
            <a:spLocks noGrp="1"/>
          </p:cNvSpPr>
          <p:nvPr>
            <p:ph type="sldNum" sz="quarter" idx="12"/>
          </p:nvPr>
        </p:nvSpPr>
        <p:spPr/>
        <p:txBody>
          <a:bodyPr/>
          <a:lstStyle/>
          <a:p>
            <a:fld id="{EAE507D3-C1AF-4300-94F9-ED658B515B94}" type="slidenum">
              <a:rPr lang="fr-FR" smtClean="0"/>
              <a:t>35</a:t>
            </a:fld>
            <a:endParaRPr lang="fr-FR"/>
          </a:p>
        </p:txBody>
      </p:sp>
    </p:spTree>
    <p:extLst>
      <p:ext uri="{BB962C8B-B14F-4D97-AF65-F5344CB8AC3E}">
        <p14:creationId xmlns:p14="http://schemas.microsoft.com/office/powerpoint/2010/main" val="1555234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La réforme : départs anticipés dans le privé C2P</a:t>
            </a:r>
          </a:p>
          <a:p>
            <a:r>
              <a:rPr lang="fr-FR" sz="4000" b="0" i="0" u="none" strike="noStrike" baseline="0" dirty="0">
                <a:solidFill>
                  <a:srgbClr val="000000"/>
                </a:solidFill>
                <a:latin typeface="Times New Roman" panose="02020603050405020304" pitchFamily="18" charset="0"/>
              </a:rPr>
              <a:t>le compte professionnel de prévention (C2P) est contradictoire avec une reconnaissance collective de la pénibilité par « référentiels métiers »</a:t>
            </a:r>
          </a:p>
          <a:p>
            <a:r>
              <a:rPr lang="fr-FR" sz="4000" dirty="0">
                <a:solidFill>
                  <a:srgbClr val="000000"/>
                </a:solidFill>
                <a:latin typeface="Times New Roman" panose="02020603050405020304" pitchFamily="18" charset="0"/>
              </a:rPr>
              <a:t>Le service actif est une reconnaissance collective</a:t>
            </a:r>
          </a:p>
          <a:p>
            <a:r>
              <a:rPr lang="fr-FR" sz="4000" b="0" i="0" u="none" strike="noStrike" baseline="0" dirty="0">
                <a:solidFill>
                  <a:srgbClr val="000000"/>
                </a:solidFill>
                <a:latin typeface="Times New Roman" panose="02020603050405020304" pitchFamily="18" charset="0"/>
              </a:rPr>
              <a:t>Il doit permettre d’acquérir des bonifications et les infirmières doivent le récupérer</a:t>
            </a:r>
          </a:p>
        </p:txBody>
      </p:sp>
      <p:sp>
        <p:nvSpPr>
          <p:cNvPr id="4" name="Espace réservé du numéro de diapositive 3">
            <a:extLst>
              <a:ext uri="{FF2B5EF4-FFF2-40B4-BE49-F238E27FC236}">
                <a16:creationId xmlns:a16="http://schemas.microsoft.com/office/drawing/2014/main" id="{7A8EAB41-5F49-FA9C-EF59-41C8ED013C0D}"/>
              </a:ext>
            </a:extLst>
          </p:cNvPr>
          <p:cNvSpPr>
            <a:spLocks noGrp="1"/>
          </p:cNvSpPr>
          <p:nvPr>
            <p:ph type="sldNum" sz="quarter" idx="12"/>
          </p:nvPr>
        </p:nvSpPr>
        <p:spPr/>
        <p:txBody>
          <a:bodyPr/>
          <a:lstStyle/>
          <a:p>
            <a:fld id="{EAE507D3-C1AF-4300-94F9-ED658B515B94}" type="slidenum">
              <a:rPr lang="fr-FR" smtClean="0"/>
              <a:t>36</a:t>
            </a:fld>
            <a:endParaRPr lang="fr-FR"/>
          </a:p>
        </p:txBody>
      </p:sp>
    </p:spTree>
    <p:extLst>
      <p:ext uri="{BB962C8B-B14F-4D97-AF65-F5344CB8AC3E}">
        <p14:creationId xmlns:p14="http://schemas.microsoft.com/office/powerpoint/2010/main" val="2154110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a:xfrm>
            <a:off x="838200" y="1825625"/>
            <a:ext cx="10515600" cy="4528522"/>
          </a:xfrm>
        </p:spPr>
        <p:txBody>
          <a:bodyPr>
            <a:noAutofit/>
          </a:bodyPr>
          <a:lstStyle/>
          <a:p>
            <a:r>
              <a:rPr lang="fr-FR" sz="3400" b="1" dirty="0"/>
              <a:t>La réforme : départs pas anticipés dans le privé</a:t>
            </a:r>
          </a:p>
          <a:p>
            <a:r>
              <a:rPr lang="fr-FR" sz="3400" dirty="0"/>
              <a:t>Un fonds d’investissement dans la prévention de l’usure professionnelle : 1 Md€ sur le quinquennat</a:t>
            </a:r>
          </a:p>
          <a:p>
            <a:r>
              <a:rPr lang="fr-FR" sz="3400" dirty="0"/>
              <a:t>Il soutiendra les branches professionnelles pour identifier les métiers exposés aux risques ergonomiques (port de charges lourdes, postures pénibles, vibrations), </a:t>
            </a:r>
          </a:p>
          <a:p>
            <a:r>
              <a:rPr lang="fr-FR" sz="3400" dirty="0"/>
              <a:t>Et financer avec les employeurs des actions de prévention et de reconversion.</a:t>
            </a:r>
            <a:endParaRPr lang="fr-FR" sz="3400" b="1" dirty="0"/>
          </a:p>
        </p:txBody>
      </p:sp>
      <p:sp>
        <p:nvSpPr>
          <p:cNvPr id="4" name="Espace réservé du numéro de diapositive 3">
            <a:extLst>
              <a:ext uri="{FF2B5EF4-FFF2-40B4-BE49-F238E27FC236}">
                <a16:creationId xmlns:a16="http://schemas.microsoft.com/office/drawing/2014/main" id="{D7CE13B5-18DD-6E4E-D32F-329494D3B4F3}"/>
              </a:ext>
            </a:extLst>
          </p:cNvPr>
          <p:cNvSpPr>
            <a:spLocks noGrp="1"/>
          </p:cNvSpPr>
          <p:nvPr>
            <p:ph type="sldNum" sz="quarter" idx="12"/>
          </p:nvPr>
        </p:nvSpPr>
        <p:spPr/>
        <p:txBody>
          <a:bodyPr/>
          <a:lstStyle/>
          <a:p>
            <a:fld id="{EAE507D3-C1AF-4300-94F9-ED658B515B94}" type="slidenum">
              <a:rPr lang="fr-FR" smtClean="0"/>
              <a:t>37</a:t>
            </a:fld>
            <a:endParaRPr lang="fr-FR"/>
          </a:p>
        </p:txBody>
      </p:sp>
    </p:spTree>
    <p:extLst>
      <p:ext uri="{BB962C8B-B14F-4D97-AF65-F5344CB8AC3E}">
        <p14:creationId xmlns:p14="http://schemas.microsoft.com/office/powerpoint/2010/main" val="906534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lnSpcReduction="10000"/>
          </a:bodyPr>
          <a:lstStyle/>
          <a:p>
            <a:r>
              <a:rPr lang="fr-FR" sz="4000" b="1" dirty="0"/>
              <a:t>La réforme : départs pas anticipés dans la santé</a:t>
            </a:r>
          </a:p>
          <a:p>
            <a:r>
              <a:rPr lang="fr-FR" sz="4000" dirty="0"/>
              <a:t>Projet de loi : </a:t>
            </a:r>
          </a:p>
          <a:p>
            <a:r>
              <a:rPr lang="fr-FR" sz="4000" dirty="0"/>
              <a:t>un fonds de prévention de l’usure professionnelle </a:t>
            </a:r>
          </a:p>
          <a:p>
            <a:r>
              <a:rPr lang="fr-FR" sz="4000" dirty="0"/>
              <a:t>dans les établissements de santé et les établissements médico-sociaux publics </a:t>
            </a:r>
          </a:p>
          <a:p>
            <a:r>
              <a:rPr lang="fr-FR" sz="4000" dirty="0"/>
              <a:t>auprès de l’Assurance Maladie. </a:t>
            </a:r>
          </a:p>
        </p:txBody>
      </p:sp>
      <p:sp>
        <p:nvSpPr>
          <p:cNvPr id="4" name="Espace réservé du numéro de diapositive 3">
            <a:extLst>
              <a:ext uri="{FF2B5EF4-FFF2-40B4-BE49-F238E27FC236}">
                <a16:creationId xmlns:a16="http://schemas.microsoft.com/office/drawing/2014/main" id="{2B78B93E-87F7-A5E4-37B8-4FDE71E21EFC}"/>
              </a:ext>
            </a:extLst>
          </p:cNvPr>
          <p:cNvSpPr>
            <a:spLocks noGrp="1"/>
          </p:cNvSpPr>
          <p:nvPr>
            <p:ph type="sldNum" sz="quarter" idx="12"/>
          </p:nvPr>
        </p:nvSpPr>
        <p:spPr/>
        <p:txBody>
          <a:bodyPr/>
          <a:lstStyle/>
          <a:p>
            <a:fld id="{EAE507D3-C1AF-4300-94F9-ED658B515B94}" type="slidenum">
              <a:rPr lang="fr-FR" smtClean="0"/>
              <a:t>38</a:t>
            </a:fld>
            <a:endParaRPr lang="fr-FR"/>
          </a:p>
        </p:txBody>
      </p:sp>
    </p:spTree>
    <p:extLst>
      <p:ext uri="{BB962C8B-B14F-4D97-AF65-F5344CB8AC3E}">
        <p14:creationId xmlns:p14="http://schemas.microsoft.com/office/powerpoint/2010/main" val="1766526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fontScale="92500" lnSpcReduction="10000"/>
          </a:bodyPr>
          <a:lstStyle/>
          <a:p>
            <a:r>
              <a:rPr lang="fr-FR" sz="4000" b="1" dirty="0"/>
              <a:t>La réforme : départs pas anticipés dans la santé</a:t>
            </a:r>
          </a:p>
          <a:p>
            <a:r>
              <a:rPr lang="fr-FR" sz="4000" dirty="0"/>
              <a:t>Projet de loi : </a:t>
            </a:r>
          </a:p>
          <a:p>
            <a:r>
              <a:rPr lang="fr-FR" sz="4000" dirty="0"/>
              <a:t>Ce fonds a vocation à financer des actions de sensibilisation et de prévention de l’usure professionnelle </a:t>
            </a:r>
          </a:p>
          <a:p>
            <a:r>
              <a:rPr lang="fr-FR" sz="4000" dirty="0"/>
              <a:t>ainsi que des dispositifs d’aménagement de fin de carrière pour les agents qui ont été exposés à des facteurs de risques professionnels. </a:t>
            </a:r>
          </a:p>
        </p:txBody>
      </p:sp>
      <p:sp>
        <p:nvSpPr>
          <p:cNvPr id="4" name="Espace réservé du numéro de diapositive 3">
            <a:extLst>
              <a:ext uri="{FF2B5EF4-FFF2-40B4-BE49-F238E27FC236}">
                <a16:creationId xmlns:a16="http://schemas.microsoft.com/office/drawing/2014/main" id="{E2AF893A-5D8C-55AE-4182-5A97C0213598}"/>
              </a:ext>
            </a:extLst>
          </p:cNvPr>
          <p:cNvSpPr>
            <a:spLocks noGrp="1"/>
          </p:cNvSpPr>
          <p:nvPr>
            <p:ph type="sldNum" sz="quarter" idx="12"/>
          </p:nvPr>
        </p:nvSpPr>
        <p:spPr/>
        <p:txBody>
          <a:bodyPr/>
          <a:lstStyle/>
          <a:p>
            <a:fld id="{EAE507D3-C1AF-4300-94F9-ED658B515B94}" type="slidenum">
              <a:rPr lang="fr-FR" smtClean="0"/>
              <a:t>39</a:t>
            </a:fld>
            <a:endParaRPr lang="fr-FR"/>
          </a:p>
        </p:txBody>
      </p:sp>
    </p:spTree>
    <p:extLst>
      <p:ext uri="{BB962C8B-B14F-4D97-AF65-F5344CB8AC3E}">
        <p14:creationId xmlns:p14="http://schemas.microsoft.com/office/powerpoint/2010/main" val="396345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enjeux</a:t>
            </a:r>
            <a:br>
              <a:rPr lang="fr-FR" dirty="0"/>
            </a:br>
            <a:r>
              <a:rPr lang="fr-FR" sz="3600" dirty="0"/>
              <a:t>dossier de presse du gouvernement</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lnSpcReduction="10000"/>
          </a:bodyPr>
          <a:lstStyle/>
          <a:p>
            <a:r>
              <a:rPr lang="fr-FR" sz="4000" i="1" dirty="0"/>
              <a:t>« Nous construisons un système pour mieux prendre en compte la pénibilité autour de la prévention, d’un suivi médical renforcé et de la reconversion. </a:t>
            </a:r>
          </a:p>
          <a:p>
            <a:r>
              <a:rPr lang="fr-FR" sz="4000" i="1" dirty="0"/>
              <a:t>Nous ferons en sorte que le même métier donne droit à la même retraite </a:t>
            </a:r>
          </a:p>
          <a:p>
            <a:r>
              <a:rPr lang="fr-FR" sz="4000" i="1" dirty="0"/>
              <a:t>et nous fermerons la plupart des régimes spéciaux. »</a:t>
            </a:r>
          </a:p>
        </p:txBody>
      </p:sp>
      <p:sp>
        <p:nvSpPr>
          <p:cNvPr id="4" name="Espace réservé du numéro de diapositive 3">
            <a:extLst>
              <a:ext uri="{FF2B5EF4-FFF2-40B4-BE49-F238E27FC236}">
                <a16:creationId xmlns:a16="http://schemas.microsoft.com/office/drawing/2014/main" id="{67C8F8C7-529D-26BD-64C3-3BFD9F64C0DC}"/>
              </a:ext>
            </a:extLst>
          </p:cNvPr>
          <p:cNvSpPr>
            <a:spLocks noGrp="1"/>
          </p:cNvSpPr>
          <p:nvPr>
            <p:ph type="sldNum" sz="quarter" idx="12"/>
          </p:nvPr>
        </p:nvSpPr>
        <p:spPr/>
        <p:txBody>
          <a:bodyPr/>
          <a:lstStyle/>
          <a:p>
            <a:fld id="{EAE507D3-C1AF-4300-94F9-ED658B515B94}" type="slidenum">
              <a:rPr lang="fr-FR" smtClean="0"/>
              <a:t>4</a:t>
            </a:fld>
            <a:endParaRPr lang="fr-FR"/>
          </a:p>
        </p:txBody>
      </p:sp>
    </p:spTree>
    <p:extLst>
      <p:ext uri="{BB962C8B-B14F-4D97-AF65-F5344CB8AC3E}">
        <p14:creationId xmlns:p14="http://schemas.microsoft.com/office/powerpoint/2010/main" val="3878378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La réforme : départs pas anticipés dans la santé</a:t>
            </a:r>
          </a:p>
          <a:p>
            <a:r>
              <a:rPr lang="fr-FR" sz="4000" dirty="0"/>
              <a:t>Projet de loi : </a:t>
            </a:r>
          </a:p>
          <a:p>
            <a:r>
              <a:rPr lang="fr-FR" sz="4000" dirty="0"/>
              <a:t>Une mission sera confiée à des personnalités qualifiées pour identifier et concerter avec les organisations syndicales la nature et les actions à mener par ce fonds.</a:t>
            </a:r>
          </a:p>
        </p:txBody>
      </p:sp>
      <p:sp>
        <p:nvSpPr>
          <p:cNvPr id="4" name="Espace réservé du numéro de diapositive 3">
            <a:extLst>
              <a:ext uri="{FF2B5EF4-FFF2-40B4-BE49-F238E27FC236}">
                <a16:creationId xmlns:a16="http://schemas.microsoft.com/office/drawing/2014/main" id="{EA84ED60-5193-5EDE-4C94-DD8FBEA74BE9}"/>
              </a:ext>
            </a:extLst>
          </p:cNvPr>
          <p:cNvSpPr>
            <a:spLocks noGrp="1"/>
          </p:cNvSpPr>
          <p:nvPr>
            <p:ph type="sldNum" sz="quarter" idx="12"/>
          </p:nvPr>
        </p:nvSpPr>
        <p:spPr/>
        <p:txBody>
          <a:bodyPr/>
          <a:lstStyle/>
          <a:p>
            <a:fld id="{EAE507D3-C1AF-4300-94F9-ED658B515B94}" type="slidenum">
              <a:rPr lang="fr-FR" smtClean="0"/>
              <a:t>40</a:t>
            </a:fld>
            <a:endParaRPr lang="fr-FR"/>
          </a:p>
        </p:txBody>
      </p:sp>
    </p:spTree>
    <p:extLst>
      <p:ext uri="{BB962C8B-B14F-4D97-AF65-F5344CB8AC3E}">
        <p14:creationId xmlns:p14="http://schemas.microsoft.com/office/powerpoint/2010/main" val="1318600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Réforme Macron 2 : retraite pour invalidité</a:t>
            </a:r>
          </a:p>
          <a:p>
            <a:r>
              <a:rPr lang="fr-FR" sz="4000" dirty="0"/>
              <a:t>Maintien de l’âge de 62 ans pour le calcul de la retraite sans décote des titulaires d’une pension d’invalidité versée par la CNAM</a:t>
            </a:r>
          </a:p>
          <a:p>
            <a:r>
              <a:rPr lang="fr-FR" sz="4000" dirty="0"/>
              <a:t>Les salariés ont aujourd’hui 1 trimestre de droit par trimestre de versement d’une pension d’invalidité</a:t>
            </a:r>
          </a:p>
          <a:p>
            <a:endParaRPr lang="fr-FR" sz="4000" b="1" dirty="0"/>
          </a:p>
        </p:txBody>
      </p:sp>
      <p:sp>
        <p:nvSpPr>
          <p:cNvPr id="4" name="Espace réservé du numéro de diapositive 3">
            <a:extLst>
              <a:ext uri="{FF2B5EF4-FFF2-40B4-BE49-F238E27FC236}">
                <a16:creationId xmlns:a16="http://schemas.microsoft.com/office/drawing/2014/main" id="{9BEB672B-844B-C20C-322D-867449B5CBF1}"/>
              </a:ext>
            </a:extLst>
          </p:cNvPr>
          <p:cNvSpPr>
            <a:spLocks noGrp="1"/>
          </p:cNvSpPr>
          <p:nvPr>
            <p:ph type="sldNum" sz="quarter" idx="12"/>
          </p:nvPr>
        </p:nvSpPr>
        <p:spPr/>
        <p:txBody>
          <a:bodyPr/>
          <a:lstStyle/>
          <a:p>
            <a:fld id="{EAE507D3-C1AF-4300-94F9-ED658B515B94}" type="slidenum">
              <a:rPr lang="fr-FR" smtClean="0"/>
              <a:t>41</a:t>
            </a:fld>
            <a:endParaRPr lang="fr-FR"/>
          </a:p>
        </p:txBody>
      </p:sp>
    </p:spTree>
    <p:extLst>
      <p:ext uri="{BB962C8B-B14F-4D97-AF65-F5344CB8AC3E}">
        <p14:creationId xmlns:p14="http://schemas.microsoft.com/office/powerpoint/2010/main" val="4086675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Réforme Macron 2 : retraite pour invalidité</a:t>
            </a:r>
          </a:p>
          <a:p>
            <a:r>
              <a:rPr lang="fr-FR" sz="4000" dirty="0"/>
              <a:t>Maintien de l’âge de 62 ans pour le calcul de la retraite sans décote =</a:t>
            </a:r>
          </a:p>
          <a:p>
            <a:r>
              <a:rPr lang="fr-FR" sz="4000" dirty="0"/>
              <a:t>Risque de faillite des groupes de protection sociale paritaire assurant les branches en prévoyance</a:t>
            </a:r>
          </a:p>
        </p:txBody>
      </p:sp>
      <p:sp>
        <p:nvSpPr>
          <p:cNvPr id="4" name="Espace réservé du numéro de diapositive 3">
            <a:extLst>
              <a:ext uri="{FF2B5EF4-FFF2-40B4-BE49-F238E27FC236}">
                <a16:creationId xmlns:a16="http://schemas.microsoft.com/office/drawing/2014/main" id="{A81585DE-4E61-6AB8-A56C-6A3676079998}"/>
              </a:ext>
            </a:extLst>
          </p:cNvPr>
          <p:cNvSpPr>
            <a:spLocks noGrp="1"/>
          </p:cNvSpPr>
          <p:nvPr>
            <p:ph type="sldNum" sz="quarter" idx="12"/>
          </p:nvPr>
        </p:nvSpPr>
        <p:spPr/>
        <p:txBody>
          <a:bodyPr/>
          <a:lstStyle/>
          <a:p>
            <a:fld id="{EAE507D3-C1AF-4300-94F9-ED658B515B94}" type="slidenum">
              <a:rPr lang="fr-FR" smtClean="0"/>
              <a:t>42</a:t>
            </a:fld>
            <a:endParaRPr lang="fr-FR"/>
          </a:p>
        </p:txBody>
      </p:sp>
    </p:spTree>
    <p:extLst>
      <p:ext uri="{BB962C8B-B14F-4D97-AF65-F5344CB8AC3E}">
        <p14:creationId xmlns:p14="http://schemas.microsoft.com/office/powerpoint/2010/main" val="1684228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La fonction publique : retraite pour invalidité</a:t>
            </a:r>
          </a:p>
          <a:p>
            <a:r>
              <a:rPr lang="fr-FR" sz="4000" dirty="0"/>
              <a:t>Retraite anticipée définitive</a:t>
            </a:r>
          </a:p>
          <a:p>
            <a:r>
              <a:rPr lang="fr-FR" sz="4000" dirty="0"/>
              <a:t>Pas de trimestres de droit avant 62 ans</a:t>
            </a:r>
          </a:p>
          <a:p>
            <a:r>
              <a:rPr lang="fr-FR" sz="4000" dirty="0"/>
              <a:t>Pas de recalcul de la retraite à 62 ans</a:t>
            </a:r>
          </a:p>
          <a:p>
            <a:r>
              <a:rPr lang="fr-FR" sz="4000" dirty="0"/>
              <a:t>(ce sont des revendications CGT)</a:t>
            </a:r>
          </a:p>
        </p:txBody>
      </p:sp>
      <p:sp>
        <p:nvSpPr>
          <p:cNvPr id="4" name="Espace réservé du numéro de diapositive 3">
            <a:extLst>
              <a:ext uri="{FF2B5EF4-FFF2-40B4-BE49-F238E27FC236}">
                <a16:creationId xmlns:a16="http://schemas.microsoft.com/office/drawing/2014/main" id="{B76813BC-3F50-ED90-9204-B336D83FEE70}"/>
              </a:ext>
            </a:extLst>
          </p:cNvPr>
          <p:cNvSpPr>
            <a:spLocks noGrp="1"/>
          </p:cNvSpPr>
          <p:nvPr>
            <p:ph type="sldNum" sz="quarter" idx="12"/>
          </p:nvPr>
        </p:nvSpPr>
        <p:spPr/>
        <p:txBody>
          <a:bodyPr/>
          <a:lstStyle/>
          <a:p>
            <a:fld id="{EAE507D3-C1AF-4300-94F9-ED658B515B94}" type="slidenum">
              <a:rPr lang="fr-FR" smtClean="0"/>
              <a:t>43</a:t>
            </a:fld>
            <a:endParaRPr lang="fr-FR"/>
          </a:p>
        </p:txBody>
      </p:sp>
    </p:spTree>
    <p:extLst>
      <p:ext uri="{BB962C8B-B14F-4D97-AF65-F5344CB8AC3E}">
        <p14:creationId xmlns:p14="http://schemas.microsoft.com/office/powerpoint/2010/main" val="2569570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La fonction publique : retraite pour invalidité</a:t>
            </a:r>
          </a:p>
          <a:p>
            <a:r>
              <a:rPr lang="fr-FR" sz="4000" dirty="0"/>
              <a:t>Utilisation massive par les employeurs publics comme un quasi-licenciement</a:t>
            </a:r>
          </a:p>
          <a:p>
            <a:r>
              <a:rPr lang="fr-FR" sz="4000" dirty="0"/>
              <a:t>Pour ne plus avoir à payer l‘invalidité des agents (régime spécial de sécurité sociale : l’employeur paie)</a:t>
            </a:r>
          </a:p>
          <a:p>
            <a:r>
              <a:rPr lang="fr-FR" sz="4000" dirty="0"/>
              <a:t>Plus de départs prévisibles avec la réforme !</a:t>
            </a:r>
          </a:p>
        </p:txBody>
      </p:sp>
      <p:sp>
        <p:nvSpPr>
          <p:cNvPr id="4" name="Espace réservé du numéro de diapositive 3">
            <a:extLst>
              <a:ext uri="{FF2B5EF4-FFF2-40B4-BE49-F238E27FC236}">
                <a16:creationId xmlns:a16="http://schemas.microsoft.com/office/drawing/2014/main" id="{602CC9F8-1329-3207-7997-FE53611F0376}"/>
              </a:ext>
            </a:extLst>
          </p:cNvPr>
          <p:cNvSpPr>
            <a:spLocks noGrp="1"/>
          </p:cNvSpPr>
          <p:nvPr>
            <p:ph type="sldNum" sz="quarter" idx="12"/>
          </p:nvPr>
        </p:nvSpPr>
        <p:spPr/>
        <p:txBody>
          <a:bodyPr/>
          <a:lstStyle/>
          <a:p>
            <a:fld id="{EAE507D3-C1AF-4300-94F9-ED658B515B94}" type="slidenum">
              <a:rPr lang="fr-FR" smtClean="0"/>
              <a:t>44</a:t>
            </a:fld>
            <a:endParaRPr lang="fr-FR"/>
          </a:p>
        </p:txBody>
      </p:sp>
    </p:spTree>
    <p:extLst>
      <p:ext uri="{BB962C8B-B14F-4D97-AF65-F5344CB8AC3E}">
        <p14:creationId xmlns:p14="http://schemas.microsoft.com/office/powerpoint/2010/main" val="492190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Fonction publique : retraite pour invalidité 2021</a:t>
            </a:r>
          </a:p>
          <a:p>
            <a:endParaRPr lang="fr-FR" sz="4000" dirty="0"/>
          </a:p>
        </p:txBody>
      </p:sp>
      <p:graphicFrame>
        <p:nvGraphicFramePr>
          <p:cNvPr id="4" name="Tableau 4">
            <a:extLst>
              <a:ext uri="{FF2B5EF4-FFF2-40B4-BE49-F238E27FC236}">
                <a16:creationId xmlns:a16="http://schemas.microsoft.com/office/drawing/2014/main" id="{355D7580-6CF1-397F-1432-E78DBFC0E48C}"/>
              </a:ext>
            </a:extLst>
          </p:cNvPr>
          <p:cNvGraphicFramePr>
            <a:graphicFrameLocks noGrp="1"/>
          </p:cNvGraphicFramePr>
          <p:nvPr>
            <p:extLst>
              <p:ext uri="{D42A27DB-BD31-4B8C-83A1-F6EECF244321}">
                <p14:modId xmlns:p14="http://schemas.microsoft.com/office/powerpoint/2010/main" val="316141628"/>
              </p:ext>
            </p:extLst>
          </p:nvPr>
        </p:nvGraphicFramePr>
        <p:xfrm>
          <a:off x="552450" y="2640564"/>
          <a:ext cx="10877549" cy="3758198"/>
        </p:xfrm>
        <a:graphic>
          <a:graphicData uri="http://schemas.openxmlformats.org/drawingml/2006/table">
            <a:tbl>
              <a:tblPr firstRow="1" bandRow="1">
                <a:tableStyleId>{5C22544A-7EE6-4342-B048-85BDC9FD1C3A}</a:tableStyleId>
              </a:tblPr>
              <a:tblGrid>
                <a:gridCol w="2773913">
                  <a:extLst>
                    <a:ext uri="{9D8B030D-6E8A-4147-A177-3AD203B41FA5}">
                      <a16:colId xmlns:a16="http://schemas.microsoft.com/office/drawing/2014/main" val="2663412724"/>
                    </a:ext>
                  </a:extLst>
                </a:gridCol>
                <a:gridCol w="2701212">
                  <a:extLst>
                    <a:ext uri="{9D8B030D-6E8A-4147-A177-3AD203B41FA5}">
                      <a16:colId xmlns:a16="http://schemas.microsoft.com/office/drawing/2014/main" val="4209267670"/>
                    </a:ext>
                  </a:extLst>
                </a:gridCol>
                <a:gridCol w="2701212">
                  <a:extLst>
                    <a:ext uri="{9D8B030D-6E8A-4147-A177-3AD203B41FA5}">
                      <a16:colId xmlns:a16="http://schemas.microsoft.com/office/drawing/2014/main" val="3527522786"/>
                    </a:ext>
                  </a:extLst>
                </a:gridCol>
                <a:gridCol w="2701212">
                  <a:extLst>
                    <a:ext uri="{9D8B030D-6E8A-4147-A177-3AD203B41FA5}">
                      <a16:colId xmlns:a16="http://schemas.microsoft.com/office/drawing/2014/main" val="882877453"/>
                    </a:ext>
                  </a:extLst>
                </a:gridCol>
              </a:tblGrid>
              <a:tr h="1223779">
                <a:tc>
                  <a:txBody>
                    <a:bodyPr/>
                    <a:lstStyle/>
                    <a:p>
                      <a:pPr algn="ctr"/>
                      <a:r>
                        <a:rPr lang="fr-FR" sz="4000" b="0" i="0" baseline="0" dirty="0">
                          <a:solidFill>
                            <a:schemeClr val="tx1"/>
                          </a:solidFill>
                        </a:rPr>
                        <a:t>Service actif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solidFill>
                            <a:schemeClr val="tx1"/>
                          </a:solidFill>
                        </a:rPr>
                        <a:t>FPE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solidFill>
                            <a:schemeClr val="tx1"/>
                          </a:solidFill>
                        </a:rPr>
                        <a:t>FPT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solidFill>
                            <a:schemeClr val="tx1"/>
                          </a:solidFill>
                        </a:rPr>
                        <a:t>FPH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1363668"/>
                  </a:ext>
                </a:extLst>
              </a:tr>
              <a:tr h="1223779">
                <a:tc>
                  <a:txBody>
                    <a:bodyPr/>
                    <a:lstStyle/>
                    <a:p>
                      <a:pPr algn="ctr"/>
                      <a:r>
                        <a:rPr lang="fr-FR" sz="4000" b="0" i="0" baseline="0" dirty="0"/>
                        <a:t>Pourcentage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solidFill>
                            <a:prstClr val="black"/>
                          </a:solidFill>
                          <a:effectLst/>
                          <a:uLnTx/>
                          <a:uFillTx/>
                          <a:latin typeface="ArialMT"/>
                          <a:ea typeface="+mn-ea"/>
                          <a:cs typeface="+mn-cs"/>
                        </a:rPr>
                        <a:t>5,8%</a:t>
                      </a:r>
                      <a:endParaRPr kumimoji="0" lang="fr-FR" sz="44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400" b="0" i="0" u="none" strike="noStrike" baseline="0" dirty="0">
                          <a:latin typeface="ArialMT"/>
                        </a:rPr>
                        <a:t>10,9%</a:t>
                      </a:r>
                      <a:endParaRPr lang="fr-FR" sz="4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400" b="0" i="0" u="none" strike="noStrike" baseline="0" dirty="0">
                          <a:latin typeface="ArialMT"/>
                        </a:rPr>
                        <a:t>8,5%</a:t>
                      </a:r>
                      <a:endParaRPr lang="fr-FR" sz="44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323941"/>
                  </a:ext>
                </a:extLst>
              </a:tr>
              <a:tr h="1223779">
                <a:tc>
                  <a:txBody>
                    <a:bodyPr/>
                    <a:lstStyle/>
                    <a:p>
                      <a:pPr algn="ctr"/>
                      <a:r>
                        <a:rPr lang="fr-FR" sz="4000" b="0" i="0" baseline="0" dirty="0"/>
                        <a:t>Âge de départ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t>57 ans et 10 mois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t>57 ans et 7 mois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t>55 ans et 2 mois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335501"/>
                  </a:ext>
                </a:extLst>
              </a:tr>
            </a:tbl>
          </a:graphicData>
        </a:graphic>
      </p:graphicFrame>
      <p:sp>
        <p:nvSpPr>
          <p:cNvPr id="5" name="Espace réservé du numéro de diapositive 4">
            <a:extLst>
              <a:ext uri="{FF2B5EF4-FFF2-40B4-BE49-F238E27FC236}">
                <a16:creationId xmlns:a16="http://schemas.microsoft.com/office/drawing/2014/main" id="{A1A58025-8B15-6A48-7808-BF4124836587}"/>
              </a:ext>
            </a:extLst>
          </p:cNvPr>
          <p:cNvSpPr>
            <a:spLocks noGrp="1"/>
          </p:cNvSpPr>
          <p:nvPr>
            <p:ph type="sldNum" sz="quarter" idx="12"/>
          </p:nvPr>
        </p:nvSpPr>
        <p:spPr/>
        <p:txBody>
          <a:bodyPr/>
          <a:lstStyle/>
          <a:p>
            <a:fld id="{EAE507D3-C1AF-4300-94F9-ED658B515B94}" type="slidenum">
              <a:rPr lang="fr-FR" smtClean="0"/>
              <a:t>45</a:t>
            </a:fld>
            <a:endParaRPr lang="fr-FR"/>
          </a:p>
        </p:txBody>
      </p:sp>
    </p:spTree>
    <p:extLst>
      <p:ext uri="{BB962C8B-B14F-4D97-AF65-F5344CB8AC3E}">
        <p14:creationId xmlns:p14="http://schemas.microsoft.com/office/powerpoint/2010/main" val="1667908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la pénibilité</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La fonction publique : retraite pour invalidité</a:t>
            </a:r>
          </a:p>
          <a:p>
            <a:endParaRPr lang="fr-FR" sz="4000" dirty="0"/>
          </a:p>
          <a:p>
            <a:r>
              <a:rPr lang="fr-FR" sz="4000" dirty="0"/>
              <a:t>Une réforme de l’invalidité dans la fonction publique est renvoyée aux suites de la négociation prévoyance</a:t>
            </a:r>
          </a:p>
        </p:txBody>
      </p:sp>
      <p:sp>
        <p:nvSpPr>
          <p:cNvPr id="4" name="Espace réservé du numéro de diapositive 3">
            <a:extLst>
              <a:ext uri="{FF2B5EF4-FFF2-40B4-BE49-F238E27FC236}">
                <a16:creationId xmlns:a16="http://schemas.microsoft.com/office/drawing/2014/main" id="{FAF04BA6-BE9B-5BF6-F609-033337A0F1D3}"/>
              </a:ext>
            </a:extLst>
          </p:cNvPr>
          <p:cNvSpPr>
            <a:spLocks noGrp="1"/>
          </p:cNvSpPr>
          <p:nvPr>
            <p:ph type="sldNum" sz="quarter" idx="12"/>
          </p:nvPr>
        </p:nvSpPr>
        <p:spPr/>
        <p:txBody>
          <a:bodyPr/>
          <a:lstStyle/>
          <a:p>
            <a:fld id="{EAE507D3-C1AF-4300-94F9-ED658B515B94}" type="slidenum">
              <a:rPr lang="fr-FR" smtClean="0"/>
              <a:t>46</a:t>
            </a:fld>
            <a:endParaRPr lang="fr-FR"/>
          </a:p>
        </p:txBody>
      </p:sp>
    </p:spTree>
    <p:extLst>
      <p:ext uri="{BB962C8B-B14F-4D97-AF65-F5344CB8AC3E}">
        <p14:creationId xmlns:p14="http://schemas.microsoft.com/office/powerpoint/2010/main" val="1875515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carrières longues</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lnSpcReduction="10000"/>
          </a:bodyPr>
          <a:lstStyle/>
          <a:p>
            <a:r>
              <a:rPr lang="fr-FR" sz="4000" b="1" dirty="0"/>
              <a:t>Législation actuelle :</a:t>
            </a:r>
          </a:p>
          <a:p>
            <a:r>
              <a:rPr lang="fr-FR" sz="4000" dirty="0"/>
              <a:t> 60 ans : âge d’ouverture du droit</a:t>
            </a:r>
          </a:p>
          <a:p>
            <a:r>
              <a:rPr lang="fr-FR" sz="4000" dirty="0"/>
              <a:t> durée d’assurance requise (vers les 172 trimestres)</a:t>
            </a:r>
          </a:p>
          <a:p>
            <a:r>
              <a:rPr lang="fr-FR" sz="4000" dirty="0"/>
              <a:t> 5 trimestres avant le 31 décembre de l’année des 20 ans</a:t>
            </a:r>
          </a:p>
          <a:p>
            <a:r>
              <a:rPr lang="fr-FR" sz="4000" dirty="0"/>
              <a:t> 4 trimestres si naissance au 4</a:t>
            </a:r>
            <a:r>
              <a:rPr lang="fr-FR" sz="4000" baseline="30000" dirty="0"/>
              <a:t>ème</a:t>
            </a:r>
            <a:r>
              <a:rPr lang="fr-FR" sz="4000" dirty="0"/>
              <a:t> trimestre</a:t>
            </a:r>
          </a:p>
          <a:p>
            <a:endParaRPr lang="fr-FR" dirty="0"/>
          </a:p>
          <a:p>
            <a:endParaRPr lang="fr-FR" dirty="0"/>
          </a:p>
        </p:txBody>
      </p:sp>
      <p:sp>
        <p:nvSpPr>
          <p:cNvPr id="4" name="Espace réservé du numéro de diapositive 3">
            <a:extLst>
              <a:ext uri="{FF2B5EF4-FFF2-40B4-BE49-F238E27FC236}">
                <a16:creationId xmlns:a16="http://schemas.microsoft.com/office/drawing/2014/main" id="{2A57C36A-2DAC-EE48-9683-A0086759A6F7}"/>
              </a:ext>
            </a:extLst>
          </p:cNvPr>
          <p:cNvSpPr>
            <a:spLocks noGrp="1"/>
          </p:cNvSpPr>
          <p:nvPr>
            <p:ph type="sldNum" sz="quarter" idx="12"/>
          </p:nvPr>
        </p:nvSpPr>
        <p:spPr/>
        <p:txBody>
          <a:bodyPr/>
          <a:lstStyle/>
          <a:p>
            <a:fld id="{EAE507D3-C1AF-4300-94F9-ED658B515B94}" type="slidenum">
              <a:rPr lang="fr-FR" smtClean="0"/>
              <a:t>47</a:t>
            </a:fld>
            <a:endParaRPr lang="fr-FR"/>
          </a:p>
        </p:txBody>
      </p:sp>
    </p:spTree>
    <p:extLst>
      <p:ext uri="{BB962C8B-B14F-4D97-AF65-F5344CB8AC3E}">
        <p14:creationId xmlns:p14="http://schemas.microsoft.com/office/powerpoint/2010/main" val="3062338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carrières longues</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Législation actuelle : génération 1960</a:t>
            </a:r>
          </a:p>
          <a:p>
            <a:r>
              <a:rPr lang="fr-FR" sz="4000" dirty="0"/>
              <a:t> 58 ans : âge d’ouverture du droit</a:t>
            </a:r>
          </a:p>
          <a:p>
            <a:r>
              <a:rPr lang="fr-FR" sz="4000" dirty="0"/>
              <a:t> 8 trimestres en plus de la durée d’assurance requise (167 trimestres) : 43 ans et trois trimestres</a:t>
            </a:r>
          </a:p>
          <a:p>
            <a:r>
              <a:rPr lang="fr-FR" sz="4000" dirty="0"/>
              <a:t> Début d’activité avant 16 ans</a:t>
            </a:r>
          </a:p>
          <a:p>
            <a:endParaRPr lang="fr-FR" dirty="0"/>
          </a:p>
          <a:p>
            <a:endParaRPr lang="fr-FR" dirty="0"/>
          </a:p>
        </p:txBody>
      </p:sp>
      <p:sp>
        <p:nvSpPr>
          <p:cNvPr id="4" name="Espace réservé du numéro de diapositive 3">
            <a:extLst>
              <a:ext uri="{FF2B5EF4-FFF2-40B4-BE49-F238E27FC236}">
                <a16:creationId xmlns:a16="http://schemas.microsoft.com/office/drawing/2014/main" id="{DEEBEADE-85A9-A547-2BE2-CDC7FE5F65F0}"/>
              </a:ext>
            </a:extLst>
          </p:cNvPr>
          <p:cNvSpPr>
            <a:spLocks noGrp="1"/>
          </p:cNvSpPr>
          <p:nvPr>
            <p:ph type="sldNum" sz="quarter" idx="12"/>
          </p:nvPr>
        </p:nvSpPr>
        <p:spPr/>
        <p:txBody>
          <a:bodyPr/>
          <a:lstStyle/>
          <a:p>
            <a:fld id="{EAE507D3-C1AF-4300-94F9-ED658B515B94}" type="slidenum">
              <a:rPr lang="fr-FR" smtClean="0"/>
              <a:t>48</a:t>
            </a:fld>
            <a:endParaRPr lang="fr-FR"/>
          </a:p>
        </p:txBody>
      </p:sp>
    </p:spTree>
    <p:extLst>
      <p:ext uri="{BB962C8B-B14F-4D97-AF65-F5344CB8AC3E}">
        <p14:creationId xmlns:p14="http://schemas.microsoft.com/office/powerpoint/2010/main" val="3439409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carrières longues</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Nombre de départs en 2021:</a:t>
            </a:r>
          </a:p>
          <a:p>
            <a:endParaRPr lang="fr-FR" dirty="0"/>
          </a:p>
          <a:p>
            <a:endParaRPr lang="fr-FR" dirty="0"/>
          </a:p>
        </p:txBody>
      </p:sp>
      <p:graphicFrame>
        <p:nvGraphicFramePr>
          <p:cNvPr id="4" name="Tableau 4">
            <a:extLst>
              <a:ext uri="{FF2B5EF4-FFF2-40B4-BE49-F238E27FC236}">
                <a16:creationId xmlns:a16="http://schemas.microsoft.com/office/drawing/2014/main" id="{5A3DE093-6B77-5846-9E52-CA9BD993E938}"/>
              </a:ext>
            </a:extLst>
          </p:cNvPr>
          <p:cNvGraphicFramePr>
            <a:graphicFrameLocks noGrp="1"/>
          </p:cNvGraphicFramePr>
          <p:nvPr>
            <p:extLst>
              <p:ext uri="{D42A27DB-BD31-4B8C-83A1-F6EECF244321}">
                <p14:modId xmlns:p14="http://schemas.microsoft.com/office/powerpoint/2010/main" val="3727286899"/>
              </p:ext>
            </p:extLst>
          </p:nvPr>
        </p:nvGraphicFramePr>
        <p:xfrm>
          <a:off x="552450" y="2640564"/>
          <a:ext cx="10877549" cy="3845059"/>
        </p:xfrm>
        <a:graphic>
          <a:graphicData uri="http://schemas.openxmlformats.org/drawingml/2006/table">
            <a:tbl>
              <a:tblPr firstRow="1" bandRow="1">
                <a:tableStyleId>{5C22544A-7EE6-4342-B048-85BDC9FD1C3A}</a:tableStyleId>
              </a:tblPr>
              <a:tblGrid>
                <a:gridCol w="2773913">
                  <a:extLst>
                    <a:ext uri="{9D8B030D-6E8A-4147-A177-3AD203B41FA5}">
                      <a16:colId xmlns:a16="http://schemas.microsoft.com/office/drawing/2014/main" val="2663412724"/>
                    </a:ext>
                  </a:extLst>
                </a:gridCol>
                <a:gridCol w="2701212">
                  <a:extLst>
                    <a:ext uri="{9D8B030D-6E8A-4147-A177-3AD203B41FA5}">
                      <a16:colId xmlns:a16="http://schemas.microsoft.com/office/drawing/2014/main" val="4209267670"/>
                    </a:ext>
                  </a:extLst>
                </a:gridCol>
                <a:gridCol w="2701212">
                  <a:extLst>
                    <a:ext uri="{9D8B030D-6E8A-4147-A177-3AD203B41FA5}">
                      <a16:colId xmlns:a16="http://schemas.microsoft.com/office/drawing/2014/main" val="3527522786"/>
                    </a:ext>
                  </a:extLst>
                </a:gridCol>
                <a:gridCol w="2701212">
                  <a:extLst>
                    <a:ext uri="{9D8B030D-6E8A-4147-A177-3AD203B41FA5}">
                      <a16:colId xmlns:a16="http://schemas.microsoft.com/office/drawing/2014/main" val="882877453"/>
                    </a:ext>
                  </a:extLst>
                </a:gridCol>
              </a:tblGrid>
              <a:tr h="1223779">
                <a:tc>
                  <a:txBody>
                    <a:bodyPr/>
                    <a:lstStyle/>
                    <a:p>
                      <a:pPr algn="ctr"/>
                      <a:r>
                        <a:rPr lang="fr-FR" sz="4000" b="0" i="0" baseline="0" dirty="0">
                          <a:solidFill>
                            <a:schemeClr val="tx1"/>
                          </a:solidFill>
                        </a:rPr>
                        <a:t>Carrières longues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solidFill>
                            <a:schemeClr val="tx1"/>
                          </a:solidFill>
                        </a:rPr>
                        <a:t>FPE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solidFill>
                            <a:schemeClr val="tx1"/>
                          </a:solidFill>
                        </a:rPr>
                        <a:t>FPT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solidFill>
                            <a:schemeClr val="tx1"/>
                          </a:solidFill>
                        </a:rPr>
                        <a:t>FPH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1363668"/>
                  </a:ext>
                </a:extLst>
              </a:tr>
              <a:tr h="1223779">
                <a:tc>
                  <a:txBody>
                    <a:bodyPr/>
                    <a:lstStyle/>
                    <a:p>
                      <a:pPr algn="ctr"/>
                      <a:r>
                        <a:rPr lang="fr-FR" sz="4000" b="0" i="0" baseline="0" dirty="0"/>
                        <a:t>Pourcentage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t>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t>32,1%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t>15,3%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323941"/>
                  </a:ext>
                </a:extLst>
              </a:tr>
              <a:tr h="1223779">
                <a:tc>
                  <a:txBody>
                    <a:bodyPr/>
                    <a:lstStyle/>
                    <a:p>
                      <a:pPr algn="ctr"/>
                      <a:r>
                        <a:rPr lang="fr-FR" sz="4000" b="0" i="0" baseline="0" dirty="0"/>
                        <a:t>Âge de départ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t>60 ans et 10 mois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t>61 ans et 7 mois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4000" b="0" i="0" baseline="0" dirty="0"/>
                        <a:t>61 ans et 7 mois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335501"/>
                  </a:ext>
                </a:extLst>
              </a:tr>
            </a:tbl>
          </a:graphicData>
        </a:graphic>
      </p:graphicFrame>
      <p:sp>
        <p:nvSpPr>
          <p:cNvPr id="5" name="Espace réservé du numéro de diapositive 4">
            <a:extLst>
              <a:ext uri="{FF2B5EF4-FFF2-40B4-BE49-F238E27FC236}">
                <a16:creationId xmlns:a16="http://schemas.microsoft.com/office/drawing/2014/main" id="{2F4DBFAA-2F49-F8C9-4587-21BCA343BAA7}"/>
              </a:ext>
            </a:extLst>
          </p:cNvPr>
          <p:cNvSpPr>
            <a:spLocks noGrp="1"/>
          </p:cNvSpPr>
          <p:nvPr>
            <p:ph type="sldNum" sz="quarter" idx="12"/>
          </p:nvPr>
        </p:nvSpPr>
        <p:spPr/>
        <p:txBody>
          <a:bodyPr/>
          <a:lstStyle/>
          <a:p>
            <a:fld id="{EAE507D3-C1AF-4300-94F9-ED658B515B94}" type="slidenum">
              <a:rPr lang="fr-FR" smtClean="0"/>
              <a:t>49</a:t>
            </a:fld>
            <a:endParaRPr lang="fr-FR"/>
          </a:p>
        </p:txBody>
      </p:sp>
    </p:spTree>
    <p:extLst>
      <p:ext uri="{BB962C8B-B14F-4D97-AF65-F5344CB8AC3E}">
        <p14:creationId xmlns:p14="http://schemas.microsoft.com/office/powerpoint/2010/main" val="401864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enjeux</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pPr marL="0" indent="0">
              <a:buNone/>
            </a:pPr>
            <a:endParaRPr lang="fr-FR" sz="4000" dirty="0"/>
          </a:p>
          <a:p>
            <a:endParaRPr lang="fr-FR" dirty="0"/>
          </a:p>
          <a:p>
            <a:endParaRPr lang="fr-FR" dirty="0"/>
          </a:p>
        </p:txBody>
      </p:sp>
      <p:pic>
        <p:nvPicPr>
          <p:cNvPr id="5" name="Image 4">
            <a:extLst>
              <a:ext uri="{FF2B5EF4-FFF2-40B4-BE49-F238E27FC236}">
                <a16:creationId xmlns:a16="http://schemas.microsoft.com/office/drawing/2014/main" id="{FE6FAF97-04A6-B810-7E54-F17B1CB54D52}"/>
              </a:ext>
            </a:extLst>
          </p:cNvPr>
          <p:cNvPicPr>
            <a:picLocks noChangeAspect="1"/>
          </p:cNvPicPr>
          <p:nvPr/>
        </p:nvPicPr>
        <p:blipFill>
          <a:blip r:embed="rId3"/>
          <a:stretch>
            <a:fillRect/>
          </a:stretch>
        </p:blipFill>
        <p:spPr>
          <a:xfrm>
            <a:off x="2724539" y="1378067"/>
            <a:ext cx="6475445" cy="5246454"/>
          </a:xfrm>
          <a:prstGeom prst="rect">
            <a:avLst/>
          </a:prstGeom>
        </p:spPr>
      </p:pic>
      <p:sp>
        <p:nvSpPr>
          <p:cNvPr id="4" name="Espace réservé du numéro de diapositive 3">
            <a:extLst>
              <a:ext uri="{FF2B5EF4-FFF2-40B4-BE49-F238E27FC236}">
                <a16:creationId xmlns:a16="http://schemas.microsoft.com/office/drawing/2014/main" id="{5B77D20F-3DB6-48FE-9702-28C5B2122429}"/>
              </a:ext>
            </a:extLst>
          </p:cNvPr>
          <p:cNvSpPr>
            <a:spLocks noGrp="1"/>
          </p:cNvSpPr>
          <p:nvPr>
            <p:ph type="sldNum" sz="quarter" idx="12"/>
          </p:nvPr>
        </p:nvSpPr>
        <p:spPr/>
        <p:txBody>
          <a:bodyPr/>
          <a:lstStyle/>
          <a:p>
            <a:fld id="{EAE507D3-C1AF-4300-94F9-ED658B515B94}" type="slidenum">
              <a:rPr lang="fr-FR" smtClean="0"/>
              <a:t>5</a:t>
            </a:fld>
            <a:endParaRPr lang="fr-FR"/>
          </a:p>
        </p:txBody>
      </p:sp>
    </p:spTree>
    <p:extLst>
      <p:ext uri="{BB962C8B-B14F-4D97-AF65-F5344CB8AC3E}">
        <p14:creationId xmlns:p14="http://schemas.microsoft.com/office/powerpoint/2010/main" val="14779381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carrières longues</a:t>
            </a:r>
          </a:p>
        </p:txBody>
      </p:sp>
      <p:pic>
        <p:nvPicPr>
          <p:cNvPr id="6" name="Espace réservé du contenu 5">
            <a:extLst>
              <a:ext uri="{FF2B5EF4-FFF2-40B4-BE49-F238E27FC236}">
                <a16:creationId xmlns:a16="http://schemas.microsoft.com/office/drawing/2014/main" id="{42DC6738-C49D-D70F-DA56-4380C16907D7}"/>
              </a:ext>
            </a:extLst>
          </p:cNvPr>
          <p:cNvPicPr>
            <a:picLocks noGrp="1" noChangeAspect="1"/>
          </p:cNvPicPr>
          <p:nvPr>
            <p:ph idx="1"/>
          </p:nvPr>
        </p:nvPicPr>
        <p:blipFill>
          <a:blip r:embed="rId3"/>
          <a:stretch>
            <a:fillRect/>
          </a:stretch>
        </p:blipFill>
        <p:spPr>
          <a:xfrm>
            <a:off x="1000125" y="1306361"/>
            <a:ext cx="9975330" cy="5275414"/>
          </a:xfrm>
        </p:spPr>
      </p:pic>
      <p:sp>
        <p:nvSpPr>
          <p:cNvPr id="3" name="Espace réservé du numéro de diapositive 2">
            <a:extLst>
              <a:ext uri="{FF2B5EF4-FFF2-40B4-BE49-F238E27FC236}">
                <a16:creationId xmlns:a16="http://schemas.microsoft.com/office/drawing/2014/main" id="{F21437C2-60BB-77B2-B400-8528BD41AF8B}"/>
              </a:ext>
            </a:extLst>
          </p:cNvPr>
          <p:cNvSpPr>
            <a:spLocks noGrp="1"/>
          </p:cNvSpPr>
          <p:nvPr>
            <p:ph type="sldNum" sz="quarter" idx="12"/>
          </p:nvPr>
        </p:nvSpPr>
        <p:spPr/>
        <p:txBody>
          <a:bodyPr/>
          <a:lstStyle/>
          <a:p>
            <a:fld id="{EAE507D3-C1AF-4300-94F9-ED658B515B94}" type="slidenum">
              <a:rPr lang="fr-FR" smtClean="0"/>
              <a:t>50</a:t>
            </a:fld>
            <a:endParaRPr lang="fr-FR"/>
          </a:p>
        </p:txBody>
      </p:sp>
    </p:spTree>
    <p:extLst>
      <p:ext uri="{BB962C8B-B14F-4D97-AF65-F5344CB8AC3E}">
        <p14:creationId xmlns:p14="http://schemas.microsoft.com/office/powerpoint/2010/main" val="7434142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carrières longues</a:t>
            </a:r>
          </a:p>
        </p:txBody>
      </p:sp>
      <p:pic>
        <p:nvPicPr>
          <p:cNvPr id="10" name="Espace réservé du contenu 9">
            <a:extLst>
              <a:ext uri="{FF2B5EF4-FFF2-40B4-BE49-F238E27FC236}">
                <a16:creationId xmlns:a16="http://schemas.microsoft.com/office/drawing/2014/main" id="{9A5C072C-B701-2E81-2E26-2092046DB9C8}"/>
              </a:ext>
            </a:extLst>
          </p:cNvPr>
          <p:cNvPicPr>
            <a:picLocks noGrp="1" noChangeAspect="1"/>
          </p:cNvPicPr>
          <p:nvPr>
            <p:ph idx="1"/>
          </p:nvPr>
        </p:nvPicPr>
        <p:blipFill>
          <a:blip r:embed="rId2"/>
          <a:stretch>
            <a:fillRect/>
          </a:stretch>
        </p:blipFill>
        <p:spPr>
          <a:xfrm>
            <a:off x="1657349" y="1487125"/>
            <a:ext cx="8848726" cy="5070588"/>
          </a:xfrm>
        </p:spPr>
      </p:pic>
      <p:sp>
        <p:nvSpPr>
          <p:cNvPr id="3" name="Espace réservé du numéro de diapositive 2">
            <a:extLst>
              <a:ext uri="{FF2B5EF4-FFF2-40B4-BE49-F238E27FC236}">
                <a16:creationId xmlns:a16="http://schemas.microsoft.com/office/drawing/2014/main" id="{54B1C8ED-4D97-CB6C-4ABD-28DE39435F51}"/>
              </a:ext>
            </a:extLst>
          </p:cNvPr>
          <p:cNvSpPr>
            <a:spLocks noGrp="1"/>
          </p:cNvSpPr>
          <p:nvPr>
            <p:ph type="sldNum" sz="quarter" idx="12"/>
          </p:nvPr>
        </p:nvSpPr>
        <p:spPr/>
        <p:txBody>
          <a:bodyPr/>
          <a:lstStyle/>
          <a:p>
            <a:fld id="{EAE507D3-C1AF-4300-94F9-ED658B515B94}" type="slidenum">
              <a:rPr lang="fr-FR" smtClean="0"/>
              <a:t>51</a:t>
            </a:fld>
            <a:endParaRPr lang="fr-FR"/>
          </a:p>
        </p:txBody>
      </p:sp>
    </p:spTree>
    <p:extLst>
      <p:ext uri="{BB962C8B-B14F-4D97-AF65-F5344CB8AC3E}">
        <p14:creationId xmlns:p14="http://schemas.microsoft.com/office/powerpoint/2010/main" val="3093342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carrières longues</a:t>
            </a:r>
          </a:p>
        </p:txBody>
      </p:sp>
      <p:sp>
        <p:nvSpPr>
          <p:cNvPr id="3" name="Espace réservé du numéro de diapositive 2">
            <a:extLst>
              <a:ext uri="{FF2B5EF4-FFF2-40B4-BE49-F238E27FC236}">
                <a16:creationId xmlns:a16="http://schemas.microsoft.com/office/drawing/2014/main" id="{54B1C8ED-4D97-CB6C-4ABD-28DE39435F51}"/>
              </a:ext>
            </a:extLst>
          </p:cNvPr>
          <p:cNvSpPr>
            <a:spLocks noGrp="1"/>
          </p:cNvSpPr>
          <p:nvPr>
            <p:ph type="sldNum" sz="quarter" idx="12"/>
          </p:nvPr>
        </p:nvSpPr>
        <p:spPr/>
        <p:txBody>
          <a:bodyPr/>
          <a:lstStyle/>
          <a:p>
            <a:fld id="{EAE507D3-C1AF-4300-94F9-ED658B515B94}" type="slidenum">
              <a:rPr lang="fr-FR" smtClean="0"/>
              <a:t>52</a:t>
            </a:fld>
            <a:endParaRPr lang="fr-FR"/>
          </a:p>
        </p:txBody>
      </p:sp>
      <p:pic>
        <p:nvPicPr>
          <p:cNvPr id="7" name="Espace réservé du contenu 6">
            <a:extLst>
              <a:ext uri="{FF2B5EF4-FFF2-40B4-BE49-F238E27FC236}">
                <a16:creationId xmlns:a16="http://schemas.microsoft.com/office/drawing/2014/main" id="{80A6B36B-CBBB-5681-FD59-824B090693CA}"/>
              </a:ext>
            </a:extLst>
          </p:cNvPr>
          <p:cNvPicPr>
            <a:picLocks noGrp="1" noChangeAspect="1"/>
          </p:cNvPicPr>
          <p:nvPr>
            <p:ph idx="1"/>
          </p:nvPr>
        </p:nvPicPr>
        <p:blipFill>
          <a:blip r:embed="rId3"/>
          <a:stretch>
            <a:fillRect/>
          </a:stretch>
        </p:blipFill>
        <p:spPr>
          <a:xfrm>
            <a:off x="1458847" y="1355587"/>
            <a:ext cx="9353741" cy="5137287"/>
          </a:xfrm>
        </p:spPr>
      </p:pic>
    </p:spTree>
    <p:extLst>
      <p:ext uri="{BB962C8B-B14F-4D97-AF65-F5344CB8AC3E}">
        <p14:creationId xmlns:p14="http://schemas.microsoft.com/office/powerpoint/2010/main" val="1046379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carrières longues</a:t>
            </a:r>
            <a:br>
              <a:rPr lang="fr-FR" dirty="0"/>
            </a:br>
            <a:r>
              <a:rPr lang="fr-FR" sz="3200" dirty="0"/>
              <a:t>le dossier de presse du gouvernement</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Le mensonge du gouvernement :</a:t>
            </a:r>
          </a:p>
          <a:p>
            <a:endParaRPr lang="fr-FR" sz="4000" b="1" dirty="0"/>
          </a:p>
          <a:p>
            <a:endParaRPr lang="fr-FR" sz="4000" b="1" dirty="0"/>
          </a:p>
        </p:txBody>
      </p:sp>
      <p:pic>
        <p:nvPicPr>
          <p:cNvPr id="8" name="Image 7">
            <a:extLst>
              <a:ext uri="{FF2B5EF4-FFF2-40B4-BE49-F238E27FC236}">
                <a16:creationId xmlns:a16="http://schemas.microsoft.com/office/drawing/2014/main" id="{3DF7660E-F5E3-BB01-E02B-69E50667EEDA}"/>
              </a:ext>
            </a:extLst>
          </p:cNvPr>
          <p:cNvPicPr>
            <a:picLocks noChangeAspect="1"/>
          </p:cNvPicPr>
          <p:nvPr/>
        </p:nvPicPr>
        <p:blipFill>
          <a:blip r:embed="rId2"/>
          <a:stretch>
            <a:fillRect/>
          </a:stretch>
        </p:blipFill>
        <p:spPr>
          <a:xfrm>
            <a:off x="929741" y="2484381"/>
            <a:ext cx="10332518" cy="855506"/>
          </a:xfrm>
          <a:prstGeom prst="rect">
            <a:avLst/>
          </a:prstGeom>
        </p:spPr>
      </p:pic>
      <p:pic>
        <p:nvPicPr>
          <p:cNvPr id="10" name="Image 9">
            <a:extLst>
              <a:ext uri="{FF2B5EF4-FFF2-40B4-BE49-F238E27FC236}">
                <a16:creationId xmlns:a16="http://schemas.microsoft.com/office/drawing/2014/main" id="{AA47F25B-1704-BE61-18ED-D6D0C99E44B7}"/>
              </a:ext>
            </a:extLst>
          </p:cNvPr>
          <p:cNvPicPr>
            <a:picLocks noChangeAspect="1"/>
          </p:cNvPicPr>
          <p:nvPr/>
        </p:nvPicPr>
        <p:blipFill>
          <a:blip r:embed="rId3"/>
          <a:stretch>
            <a:fillRect/>
          </a:stretch>
        </p:blipFill>
        <p:spPr>
          <a:xfrm>
            <a:off x="311711" y="3518113"/>
            <a:ext cx="11308439" cy="2746163"/>
          </a:xfrm>
          <a:prstGeom prst="rect">
            <a:avLst/>
          </a:prstGeom>
        </p:spPr>
      </p:pic>
      <p:sp>
        <p:nvSpPr>
          <p:cNvPr id="4" name="Espace réservé du numéro de diapositive 3">
            <a:extLst>
              <a:ext uri="{FF2B5EF4-FFF2-40B4-BE49-F238E27FC236}">
                <a16:creationId xmlns:a16="http://schemas.microsoft.com/office/drawing/2014/main" id="{C0E68495-69CE-06E7-C98E-603BB1CDF661}"/>
              </a:ext>
            </a:extLst>
          </p:cNvPr>
          <p:cNvSpPr>
            <a:spLocks noGrp="1"/>
          </p:cNvSpPr>
          <p:nvPr>
            <p:ph type="sldNum" sz="quarter" idx="12"/>
          </p:nvPr>
        </p:nvSpPr>
        <p:spPr/>
        <p:txBody>
          <a:bodyPr/>
          <a:lstStyle/>
          <a:p>
            <a:fld id="{EAE507D3-C1AF-4300-94F9-ED658B515B94}" type="slidenum">
              <a:rPr lang="fr-FR" smtClean="0"/>
              <a:t>53</a:t>
            </a:fld>
            <a:endParaRPr lang="fr-FR"/>
          </a:p>
        </p:txBody>
      </p:sp>
    </p:spTree>
    <p:extLst>
      <p:ext uri="{BB962C8B-B14F-4D97-AF65-F5344CB8AC3E}">
        <p14:creationId xmlns:p14="http://schemas.microsoft.com/office/powerpoint/2010/main" val="27094540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carrières longues</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dirty="0"/>
              <a:t>La réforme Macron 2 :</a:t>
            </a:r>
          </a:p>
          <a:p>
            <a:r>
              <a:rPr lang="fr-FR" sz="4000" b="1" dirty="0"/>
              <a:t> </a:t>
            </a:r>
            <a:r>
              <a:rPr lang="fr-FR" sz="4000" dirty="0"/>
              <a:t>abaissement de deux ans de l’âge d’ouverture du droit de droit commun (62 ans si 64 ans)</a:t>
            </a:r>
          </a:p>
          <a:p>
            <a:r>
              <a:rPr lang="fr-FR" sz="4000" dirty="0"/>
              <a:t>durée d’assurance requise (vers les 172 trimestres)</a:t>
            </a:r>
          </a:p>
          <a:p>
            <a:r>
              <a:rPr lang="fr-FR" sz="4000" dirty="0"/>
              <a:t> 5 trimestres avant le 31 décembre de l’année des 20 ans, voire 4</a:t>
            </a:r>
          </a:p>
          <a:p>
            <a:endParaRPr lang="fr-FR" sz="4000" dirty="0"/>
          </a:p>
          <a:p>
            <a:endParaRPr lang="fr-FR" sz="4000" dirty="0"/>
          </a:p>
          <a:p>
            <a:endParaRPr lang="fr-FR" sz="4000" b="1" dirty="0"/>
          </a:p>
          <a:p>
            <a:endParaRPr lang="fr-FR" sz="4000" b="1" dirty="0"/>
          </a:p>
        </p:txBody>
      </p:sp>
      <p:sp>
        <p:nvSpPr>
          <p:cNvPr id="4" name="Espace réservé du numéro de diapositive 3">
            <a:extLst>
              <a:ext uri="{FF2B5EF4-FFF2-40B4-BE49-F238E27FC236}">
                <a16:creationId xmlns:a16="http://schemas.microsoft.com/office/drawing/2014/main" id="{4153433A-B7D9-D320-144B-2EC84BF70637}"/>
              </a:ext>
            </a:extLst>
          </p:cNvPr>
          <p:cNvSpPr>
            <a:spLocks noGrp="1"/>
          </p:cNvSpPr>
          <p:nvPr>
            <p:ph type="sldNum" sz="quarter" idx="12"/>
          </p:nvPr>
        </p:nvSpPr>
        <p:spPr/>
        <p:txBody>
          <a:bodyPr/>
          <a:lstStyle/>
          <a:p>
            <a:fld id="{EAE507D3-C1AF-4300-94F9-ED658B515B94}" type="slidenum">
              <a:rPr lang="fr-FR" smtClean="0"/>
              <a:t>54</a:t>
            </a:fld>
            <a:endParaRPr lang="fr-FR"/>
          </a:p>
        </p:txBody>
      </p:sp>
    </p:spTree>
    <p:extLst>
      <p:ext uri="{BB962C8B-B14F-4D97-AF65-F5344CB8AC3E}">
        <p14:creationId xmlns:p14="http://schemas.microsoft.com/office/powerpoint/2010/main" val="5545857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carrières longues</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lnSpcReduction="10000"/>
          </a:bodyPr>
          <a:lstStyle/>
          <a:p>
            <a:r>
              <a:rPr lang="fr-FR" sz="4000" dirty="0"/>
              <a:t>La réforme Macron 2 :</a:t>
            </a:r>
          </a:p>
          <a:p>
            <a:r>
              <a:rPr lang="fr-FR" sz="4000" b="1" dirty="0"/>
              <a:t> </a:t>
            </a:r>
            <a:r>
              <a:rPr lang="fr-FR" sz="4000" dirty="0"/>
              <a:t>abaissement de quatre ans de l’âge d’ouverture du droit de droit commun (60 ans si 64 ans)</a:t>
            </a:r>
          </a:p>
          <a:p>
            <a:r>
              <a:rPr lang="fr-FR" sz="4000" dirty="0"/>
              <a:t>durée d’assurance requise plus un an (vers les 176 trimestres) : 44 ans</a:t>
            </a:r>
          </a:p>
          <a:p>
            <a:r>
              <a:rPr lang="fr-FR" sz="4000" dirty="0"/>
              <a:t> début d’activité avant 18 ans </a:t>
            </a:r>
          </a:p>
          <a:p>
            <a:r>
              <a:rPr lang="fr-FR" sz="4000" dirty="0"/>
              <a:t> mais 44 + 18 = 62 ! Et pas 60 !</a:t>
            </a:r>
          </a:p>
          <a:p>
            <a:endParaRPr lang="fr-FR" sz="4000" dirty="0"/>
          </a:p>
          <a:p>
            <a:endParaRPr lang="fr-FR" sz="4000" dirty="0"/>
          </a:p>
          <a:p>
            <a:endParaRPr lang="fr-FR" sz="4000" b="1" dirty="0"/>
          </a:p>
          <a:p>
            <a:endParaRPr lang="fr-FR" sz="4000" b="1" dirty="0"/>
          </a:p>
        </p:txBody>
      </p:sp>
      <p:sp>
        <p:nvSpPr>
          <p:cNvPr id="4" name="Espace réservé du numéro de diapositive 3">
            <a:extLst>
              <a:ext uri="{FF2B5EF4-FFF2-40B4-BE49-F238E27FC236}">
                <a16:creationId xmlns:a16="http://schemas.microsoft.com/office/drawing/2014/main" id="{980C391F-1677-32B5-2CCC-68AA5B380E67}"/>
              </a:ext>
            </a:extLst>
          </p:cNvPr>
          <p:cNvSpPr>
            <a:spLocks noGrp="1"/>
          </p:cNvSpPr>
          <p:nvPr>
            <p:ph type="sldNum" sz="quarter" idx="12"/>
          </p:nvPr>
        </p:nvSpPr>
        <p:spPr/>
        <p:txBody>
          <a:bodyPr/>
          <a:lstStyle/>
          <a:p>
            <a:fld id="{EAE507D3-C1AF-4300-94F9-ED658B515B94}" type="slidenum">
              <a:rPr lang="fr-FR" smtClean="0"/>
              <a:t>55</a:t>
            </a:fld>
            <a:endParaRPr lang="fr-FR"/>
          </a:p>
        </p:txBody>
      </p:sp>
    </p:spTree>
    <p:extLst>
      <p:ext uri="{BB962C8B-B14F-4D97-AF65-F5344CB8AC3E}">
        <p14:creationId xmlns:p14="http://schemas.microsoft.com/office/powerpoint/2010/main" val="13178147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carrières longues</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lnSpcReduction="10000"/>
          </a:bodyPr>
          <a:lstStyle/>
          <a:p>
            <a:r>
              <a:rPr lang="fr-FR" sz="4000" dirty="0"/>
              <a:t>La réforme Macron 2 :</a:t>
            </a:r>
          </a:p>
          <a:p>
            <a:r>
              <a:rPr lang="fr-FR" sz="4000" b="1" dirty="0"/>
              <a:t> </a:t>
            </a:r>
            <a:r>
              <a:rPr lang="fr-FR" sz="4000" dirty="0"/>
              <a:t>abaissement de six ans de l’âge d’ouverture du droit de droit commun (58 ans si 64 ans)</a:t>
            </a:r>
          </a:p>
          <a:p>
            <a:r>
              <a:rPr lang="fr-FR" sz="4000" dirty="0"/>
              <a:t>durée d’assurance requise plus un an (vers les 176 trimestres) : 44 ans</a:t>
            </a:r>
          </a:p>
          <a:p>
            <a:r>
              <a:rPr lang="fr-FR" sz="4000" dirty="0"/>
              <a:t> début d’activité avant 16 ans</a:t>
            </a:r>
          </a:p>
          <a:p>
            <a:r>
              <a:rPr lang="fr-FR" sz="4000" dirty="0"/>
              <a:t> mais 44 + 16 = 60 ! Et pas 58 !</a:t>
            </a:r>
          </a:p>
          <a:p>
            <a:endParaRPr lang="fr-FR" sz="4000" dirty="0"/>
          </a:p>
          <a:p>
            <a:endParaRPr lang="fr-FR" sz="4000" dirty="0"/>
          </a:p>
          <a:p>
            <a:endParaRPr lang="fr-FR" sz="4000" b="1" dirty="0"/>
          </a:p>
          <a:p>
            <a:endParaRPr lang="fr-FR" sz="4000" b="1" dirty="0"/>
          </a:p>
        </p:txBody>
      </p:sp>
      <p:sp>
        <p:nvSpPr>
          <p:cNvPr id="4" name="Espace réservé du numéro de diapositive 3">
            <a:extLst>
              <a:ext uri="{FF2B5EF4-FFF2-40B4-BE49-F238E27FC236}">
                <a16:creationId xmlns:a16="http://schemas.microsoft.com/office/drawing/2014/main" id="{D4873033-62F5-FAD4-FA1A-581FEDF02FD9}"/>
              </a:ext>
            </a:extLst>
          </p:cNvPr>
          <p:cNvSpPr>
            <a:spLocks noGrp="1"/>
          </p:cNvSpPr>
          <p:nvPr>
            <p:ph type="sldNum" sz="quarter" idx="12"/>
          </p:nvPr>
        </p:nvSpPr>
        <p:spPr/>
        <p:txBody>
          <a:bodyPr/>
          <a:lstStyle/>
          <a:p>
            <a:fld id="{EAE507D3-C1AF-4300-94F9-ED658B515B94}" type="slidenum">
              <a:rPr lang="fr-FR" smtClean="0"/>
              <a:t>56</a:t>
            </a:fld>
            <a:endParaRPr lang="fr-FR"/>
          </a:p>
        </p:txBody>
      </p:sp>
    </p:spTree>
    <p:extLst>
      <p:ext uri="{BB962C8B-B14F-4D97-AF65-F5344CB8AC3E}">
        <p14:creationId xmlns:p14="http://schemas.microsoft.com/office/powerpoint/2010/main" val="39463455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carrières longues</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fontScale="92500" lnSpcReduction="10000"/>
          </a:bodyPr>
          <a:lstStyle/>
          <a:p>
            <a:r>
              <a:rPr lang="fr-FR" sz="4000" dirty="0"/>
              <a:t>La réforme Macron 2 :</a:t>
            </a:r>
          </a:p>
          <a:p>
            <a:r>
              <a:rPr lang="fr-FR" sz="4000" dirty="0"/>
              <a:t> Pour la génération 1970, seuls 8 % des travailleurs auront les conditions d’une carrière longue (et 4% pour la génération 78)</a:t>
            </a:r>
          </a:p>
          <a:p>
            <a:r>
              <a:rPr lang="fr-FR" sz="4000" dirty="0"/>
              <a:t>Peu de personnes partent aujourd’hui entre 58 et 60 ans, demain encore moins.</a:t>
            </a:r>
          </a:p>
          <a:p>
            <a:r>
              <a:rPr lang="fr-FR" sz="4000" dirty="0"/>
              <a:t>Les 4 trimestres d’AVPF pris en compte pour la carrière changent peu la donne pour les femmes</a:t>
            </a:r>
          </a:p>
          <a:p>
            <a:endParaRPr lang="fr-FR" sz="4000" dirty="0"/>
          </a:p>
          <a:p>
            <a:endParaRPr lang="fr-FR" sz="4000" b="1" dirty="0"/>
          </a:p>
          <a:p>
            <a:endParaRPr lang="fr-FR" sz="4000" b="1" dirty="0"/>
          </a:p>
        </p:txBody>
      </p:sp>
      <p:sp>
        <p:nvSpPr>
          <p:cNvPr id="4" name="Espace réservé du numéro de diapositive 3">
            <a:extLst>
              <a:ext uri="{FF2B5EF4-FFF2-40B4-BE49-F238E27FC236}">
                <a16:creationId xmlns:a16="http://schemas.microsoft.com/office/drawing/2014/main" id="{08C19BD4-2367-EA88-C4B8-20408A676128}"/>
              </a:ext>
            </a:extLst>
          </p:cNvPr>
          <p:cNvSpPr>
            <a:spLocks noGrp="1"/>
          </p:cNvSpPr>
          <p:nvPr>
            <p:ph type="sldNum" sz="quarter" idx="12"/>
          </p:nvPr>
        </p:nvSpPr>
        <p:spPr/>
        <p:txBody>
          <a:bodyPr/>
          <a:lstStyle/>
          <a:p>
            <a:fld id="{EAE507D3-C1AF-4300-94F9-ED658B515B94}" type="slidenum">
              <a:rPr lang="fr-FR" smtClean="0"/>
              <a:t>57</a:t>
            </a:fld>
            <a:endParaRPr lang="fr-FR"/>
          </a:p>
        </p:txBody>
      </p:sp>
    </p:spTree>
    <p:extLst>
      <p:ext uri="{BB962C8B-B14F-4D97-AF65-F5344CB8AC3E}">
        <p14:creationId xmlns:p14="http://schemas.microsoft.com/office/powerpoint/2010/main" val="6182382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carrières longues</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dirty="0"/>
              <a:t>Pour la génération 70 : il y aura un quart et non 40% de départs anticipés, la plupart pour invalidité, inaptitude, handicap et amiante</a:t>
            </a:r>
          </a:p>
          <a:p>
            <a:endParaRPr lang="fr-FR" sz="4000" b="1" dirty="0"/>
          </a:p>
          <a:p>
            <a:endParaRPr lang="fr-FR" sz="4000" b="1" dirty="0"/>
          </a:p>
        </p:txBody>
      </p:sp>
      <p:pic>
        <p:nvPicPr>
          <p:cNvPr id="10" name="Image 9">
            <a:extLst>
              <a:ext uri="{FF2B5EF4-FFF2-40B4-BE49-F238E27FC236}">
                <a16:creationId xmlns:a16="http://schemas.microsoft.com/office/drawing/2014/main" id="{AA47F25B-1704-BE61-18ED-D6D0C99E44B7}"/>
              </a:ext>
            </a:extLst>
          </p:cNvPr>
          <p:cNvPicPr>
            <a:picLocks noChangeAspect="1"/>
          </p:cNvPicPr>
          <p:nvPr/>
        </p:nvPicPr>
        <p:blipFill>
          <a:blip r:embed="rId3"/>
          <a:stretch>
            <a:fillRect/>
          </a:stretch>
        </p:blipFill>
        <p:spPr>
          <a:xfrm>
            <a:off x="311711" y="3518113"/>
            <a:ext cx="11308439" cy="2746163"/>
          </a:xfrm>
          <a:prstGeom prst="rect">
            <a:avLst/>
          </a:prstGeom>
        </p:spPr>
      </p:pic>
      <p:sp>
        <p:nvSpPr>
          <p:cNvPr id="4" name="Espace réservé du numéro de diapositive 3">
            <a:extLst>
              <a:ext uri="{FF2B5EF4-FFF2-40B4-BE49-F238E27FC236}">
                <a16:creationId xmlns:a16="http://schemas.microsoft.com/office/drawing/2014/main" id="{C04BCE38-C67C-E52B-8601-8BD1AFB8C3A6}"/>
              </a:ext>
            </a:extLst>
          </p:cNvPr>
          <p:cNvSpPr>
            <a:spLocks noGrp="1"/>
          </p:cNvSpPr>
          <p:nvPr>
            <p:ph type="sldNum" sz="quarter" idx="12"/>
          </p:nvPr>
        </p:nvSpPr>
        <p:spPr/>
        <p:txBody>
          <a:bodyPr/>
          <a:lstStyle/>
          <a:p>
            <a:fld id="{EAE507D3-C1AF-4300-94F9-ED658B515B94}" type="slidenum">
              <a:rPr lang="fr-FR" smtClean="0"/>
              <a:t>58</a:t>
            </a:fld>
            <a:endParaRPr lang="fr-FR"/>
          </a:p>
        </p:txBody>
      </p:sp>
    </p:spTree>
    <p:extLst>
      <p:ext uri="{BB962C8B-B14F-4D97-AF65-F5344CB8AC3E}">
        <p14:creationId xmlns:p14="http://schemas.microsoft.com/office/powerpoint/2010/main" val="2582684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carrières longues</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lnSpcReduction="10000"/>
          </a:bodyPr>
          <a:lstStyle/>
          <a:p>
            <a:r>
              <a:rPr lang="fr-FR" sz="4000" dirty="0"/>
              <a:t>Passer d’une situation où la majorité des départs anticipés compensent la pénibilité ou la durée de carrière à</a:t>
            </a:r>
          </a:p>
          <a:p>
            <a:r>
              <a:rPr lang="fr-FR" sz="4000" dirty="0"/>
              <a:t>Une situation où la majorité des départs anticipés actent simplement le fait que les travailleurs sont cassés</a:t>
            </a:r>
          </a:p>
          <a:p>
            <a:r>
              <a:rPr lang="fr-FR" sz="4000" dirty="0"/>
              <a:t>C’est considérer le monde du travail comme une armée de réserve à simplement exploiter</a:t>
            </a:r>
          </a:p>
          <a:p>
            <a:endParaRPr lang="fr-FR" sz="4000" b="1" dirty="0"/>
          </a:p>
          <a:p>
            <a:endParaRPr lang="fr-FR" sz="4000" b="1" dirty="0"/>
          </a:p>
        </p:txBody>
      </p:sp>
      <p:sp>
        <p:nvSpPr>
          <p:cNvPr id="4" name="Espace réservé du numéro de diapositive 3">
            <a:extLst>
              <a:ext uri="{FF2B5EF4-FFF2-40B4-BE49-F238E27FC236}">
                <a16:creationId xmlns:a16="http://schemas.microsoft.com/office/drawing/2014/main" id="{D6427948-525B-3656-3754-BFF677BB0434}"/>
              </a:ext>
            </a:extLst>
          </p:cNvPr>
          <p:cNvSpPr>
            <a:spLocks noGrp="1"/>
          </p:cNvSpPr>
          <p:nvPr>
            <p:ph type="sldNum" sz="quarter" idx="12"/>
          </p:nvPr>
        </p:nvSpPr>
        <p:spPr/>
        <p:txBody>
          <a:bodyPr/>
          <a:lstStyle/>
          <a:p>
            <a:fld id="{EAE507D3-C1AF-4300-94F9-ED658B515B94}" type="slidenum">
              <a:rPr lang="fr-FR" smtClean="0"/>
              <a:t>59</a:t>
            </a:fld>
            <a:endParaRPr lang="fr-FR"/>
          </a:p>
        </p:txBody>
      </p:sp>
    </p:spTree>
    <p:extLst>
      <p:ext uri="{BB962C8B-B14F-4D97-AF65-F5344CB8AC3E}">
        <p14:creationId xmlns:p14="http://schemas.microsoft.com/office/powerpoint/2010/main" val="2911331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enjeux</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fontScale="92500"/>
          </a:bodyPr>
          <a:lstStyle/>
          <a:p>
            <a:pPr marL="0" indent="0">
              <a:buNone/>
            </a:pPr>
            <a:r>
              <a:rPr lang="fr-FR" sz="4000" dirty="0"/>
              <a:t>Au regard des objectifs déclarés du gouvernement la réforme est inutile dans la fonction publique </a:t>
            </a:r>
          </a:p>
          <a:p>
            <a:pPr>
              <a:buFontTx/>
              <a:buChar char="-"/>
            </a:pPr>
            <a:r>
              <a:rPr lang="fr-FR" sz="4000" dirty="0"/>
              <a:t>en termes de décalage de l’âge moyen en retraite (presque 64 ans en moyenne pour les sédentaires)</a:t>
            </a:r>
          </a:p>
          <a:p>
            <a:pPr>
              <a:buFontTx/>
              <a:buChar char="-"/>
            </a:pPr>
            <a:r>
              <a:rPr lang="fr-FR" sz="4000" dirty="0"/>
              <a:t>L’effet « magique » sur le taux d’emploi des seniors n’existe pas : ils sont dans l’emploi</a:t>
            </a:r>
          </a:p>
          <a:p>
            <a:pPr>
              <a:buFontTx/>
              <a:buChar char="-"/>
            </a:pPr>
            <a:r>
              <a:rPr lang="fr-FR" sz="4000" dirty="0"/>
              <a:t>en termes d’équilibre financier au moins dans l’Etat</a:t>
            </a:r>
          </a:p>
          <a:p>
            <a:pPr marL="0" indent="0">
              <a:buNone/>
            </a:pPr>
            <a:endParaRPr lang="fr-FR" sz="4000"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078AB92C-DE16-ED57-A22D-5FE65E015A52}"/>
              </a:ext>
            </a:extLst>
          </p:cNvPr>
          <p:cNvSpPr>
            <a:spLocks noGrp="1"/>
          </p:cNvSpPr>
          <p:nvPr>
            <p:ph type="sldNum" sz="quarter" idx="12"/>
          </p:nvPr>
        </p:nvSpPr>
        <p:spPr/>
        <p:txBody>
          <a:bodyPr/>
          <a:lstStyle/>
          <a:p>
            <a:fld id="{EAE507D3-C1AF-4300-94F9-ED658B515B94}" type="slidenum">
              <a:rPr lang="fr-FR" smtClean="0"/>
              <a:t>6</a:t>
            </a:fld>
            <a:endParaRPr lang="fr-FR"/>
          </a:p>
        </p:txBody>
      </p:sp>
    </p:spTree>
    <p:extLst>
      <p:ext uri="{BB962C8B-B14F-4D97-AF65-F5344CB8AC3E}">
        <p14:creationId xmlns:p14="http://schemas.microsoft.com/office/powerpoint/2010/main" val="24561540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a:t>
            </a:r>
            <a:br>
              <a:rPr lang="fr-FR" dirty="0"/>
            </a:br>
            <a:r>
              <a:rPr lang="fr-FR" dirty="0"/>
              <a:t>le pseudo-déficit de 30 milliards</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lnSpcReduction="10000"/>
          </a:bodyPr>
          <a:lstStyle/>
          <a:p>
            <a:r>
              <a:rPr lang="fr-FR" sz="4400" b="1" dirty="0"/>
              <a:t> Haut-commissariat au plan : Bayrou</a:t>
            </a:r>
          </a:p>
          <a:p>
            <a:r>
              <a:rPr lang="fr-FR" sz="4400" b="1" dirty="0"/>
              <a:t> Note du 8 décembre 2022 :</a:t>
            </a:r>
          </a:p>
          <a:p>
            <a:r>
              <a:rPr lang="fr-FR" sz="4400" b="1" dirty="0"/>
              <a:t> « RETRAITES : UNE BASE OBJECTIVE POUR LE  DÉBAT CIVIQUE »</a:t>
            </a:r>
          </a:p>
          <a:p>
            <a:r>
              <a:rPr lang="fr-FR" sz="4400" b="1" dirty="0"/>
              <a:t> Reprise des arguments de Sophie </a:t>
            </a:r>
            <a:r>
              <a:rPr lang="fr-FR" sz="4400" b="1" dirty="0" err="1"/>
              <a:t>Bouverin</a:t>
            </a:r>
            <a:r>
              <a:rPr lang="fr-FR" sz="4400" b="1" dirty="0"/>
              <a:t> (pseudonyme de hauts fonctionnaires) : revue Commentaires n°177</a:t>
            </a:r>
          </a:p>
        </p:txBody>
      </p:sp>
      <p:sp>
        <p:nvSpPr>
          <p:cNvPr id="4" name="Espace réservé du numéro de diapositive 3">
            <a:extLst>
              <a:ext uri="{FF2B5EF4-FFF2-40B4-BE49-F238E27FC236}">
                <a16:creationId xmlns:a16="http://schemas.microsoft.com/office/drawing/2014/main" id="{36B56031-A8EB-C535-20B6-C8984DC68CC4}"/>
              </a:ext>
            </a:extLst>
          </p:cNvPr>
          <p:cNvSpPr>
            <a:spLocks noGrp="1"/>
          </p:cNvSpPr>
          <p:nvPr>
            <p:ph type="sldNum" sz="quarter" idx="12"/>
          </p:nvPr>
        </p:nvSpPr>
        <p:spPr/>
        <p:txBody>
          <a:bodyPr/>
          <a:lstStyle/>
          <a:p>
            <a:fld id="{EAE507D3-C1AF-4300-94F9-ED658B515B94}" type="slidenum">
              <a:rPr lang="fr-FR" smtClean="0"/>
              <a:t>60</a:t>
            </a:fld>
            <a:endParaRPr lang="fr-FR"/>
          </a:p>
        </p:txBody>
      </p:sp>
    </p:spTree>
    <p:extLst>
      <p:ext uri="{BB962C8B-B14F-4D97-AF65-F5344CB8AC3E}">
        <p14:creationId xmlns:p14="http://schemas.microsoft.com/office/powerpoint/2010/main" val="36288235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a:t>
            </a:r>
            <a:br>
              <a:rPr lang="fr-FR" dirty="0"/>
            </a:br>
            <a:r>
              <a:rPr lang="fr-FR" dirty="0"/>
              <a:t>le pseudo-déficit de 30 milliards</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lnSpcReduction="10000"/>
          </a:bodyPr>
          <a:lstStyle/>
          <a:p>
            <a:r>
              <a:rPr lang="fr-FR" sz="4400" b="1" dirty="0"/>
              <a:t> L’objectif est de faire croire que le déficit réel est très supérieur à la présentation du Conseil d’Orientation des Retraites</a:t>
            </a:r>
          </a:p>
          <a:p>
            <a:r>
              <a:rPr lang="fr-FR" sz="4400" b="1" dirty="0"/>
              <a:t>Cette argumentation révèle que c’est une baisse globale des dépenses publiques qui est l’objectif de la réforme, et pas la pérennité du système de retraite</a:t>
            </a:r>
          </a:p>
          <a:p>
            <a:endParaRPr lang="fr-FR" sz="4400" b="1" dirty="0"/>
          </a:p>
        </p:txBody>
      </p:sp>
      <p:sp>
        <p:nvSpPr>
          <p:cNvPr id="4" name="Espace réservé du numéro de diapositive 3">
            <a:extLst>
              <a:ext uri="{FF2B5EF4-FFF2-40B4-BE49-F238E27FC236}">
                <a16:creationId xmlns:a16="http://schemas.microsoft.com/office/drawing/2014/main" id="{36B56031-A8EB-C535-20B6-C8984DC68CC4}"/>
              </a:ext>
            </a:extLst>
          </p:cNvPr>
          <p:cNvSpPr>
            <a:spLocks noGrp="1"/>
          </p:cNvSpPr>
          <p:nvPr>
            <p:ph type="sldNum" sz="quarter" idx="12"/>
          </p:nvPr>
        </p:nvSpPr>
        <p:spPr/>
        <p:txBody>
          <a:bodyPr/>
          <a:lstStyle/>
          <a:p>
            <a:fld id="{EAE507D3-C1AF-4300-94F9-ED658B515B94}" type="slidenum">
              <a:rPr lang="fr-FR" smtClean="0"/>
              <a:t>61</a:t>
            </a:fld>
            <a:endParaRPr lang="fr-FR"/>
          </a:p>
        </p:txBody>
      </p:sp>
    </p:spTree>
    <p:extLst>
      <p:ext uri="{BB962C8B-B14F-4D97-AF65-F5344CB8AC3E}">
        <p14:creationId xmlns:p14="http://schemas.microsoft.com/office/powerpoint/2010/main" val="25035072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a:t>
            </a:r>
            <a:br>
              <a:rPr lang="fr-FR" dirty="0"/>
            </a:br>
            <a:r>
              <a:rPr lang="fr-FR" dirty="0"/>
              <a:t>le pseudo-déficit de 30 milliards</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dirty="0" err="1"/>
              <a:t>Surcotisation</a:t>
            </a:r>
            <a:r>
              <a:rPr lang="fr-FR" sz="4000" dirty="0"/>
              <a:t> employeurs des fonctionnaires au-delà de 16,5% (taux du privé)</a:t>
            </a:r>
          </a:p>
          <a:p>
            <a:r>
              <a:rPr lang="fr-FR" sz="4000" dirty="0" err="1"/>
              <a:t>Surcotisations</a:t>
            </a:r>
            <a:r>
              <a:rPr lang="fr-FR" sz="4000" dirty="0"/>
              <a:t> Etat : 38,5 milliards (dont 9 milliards pour les militaires)</a:t>
            </a:r>
          </a:p>
          <a:p>
            <a:r>
              <a:rPr lang="fr-FR" sz="4000" dirty="0" err="1"/>
              <a:t>Surcotisations</a:t>
            </a:r>
            <a:r>
              <a:rPr lang="fr-FR" sz="4000" dirty="0"/>
              <a:t> CNRACL : 7,7 milliards</a:t>
            </a:r>
          </a:p>
          <a:p>
            <a:r>
              <a:rPr lang="fr-FR" sz="4000" i="1" dirty="0"/>
              <a:t>Pseudo-déficit régimes fonctionnaires Etat civils : 29 milliards </a:t>
            </a:r>
          </a:p>
          <a:p>
            <a:endParaRPr lang="fr-FR" sz="4000" b="1" dirty="0"/>
          </a:p>
        </p:txBody>
      </p:sp>
      <p:sp>
        <p:nvSpPr>
          <p:cNvPr id="4" name="Espace réservé du numéro de diapositive 3">
            <a:extLst>
              <a:ext uri="{FF2B5EF4-FFF2-40B4-BE49-F238E27FC236}">
                <a16:creationId xmlns:a16="http://schemas.microsoft.com/office/drawing/2014/main" id="{CDC20D15-A908-1AA5-5573-836C540A43D8}"/>
              </a:ext>
            </a:extLst>
          </p:cNvPr>
          <p:cNvSpPr>
            <a:spLocks noGrp="1"/>
          </p:cNvSpPr>
          <p:nvPr>
            <p:ph type="sldNum" sz="quarter" idx="12"/>
          </p:nvPr>
        </p:nvSpPr>
        <p:spPr/>
        <p:txBody>
          <a:bodyPr/>
          <a:lstStyle/>
          <a:p>
            <a:fld id="{EAE507D3-C1AF-4300-94F9-ED658B515B94}" type="slidenum">
              <a:rPr lang="fr-FR" smtClean="0"/>
              <a:t>62</a:t>
            </a:fld>
            <a:endParaRPr lang="fr-FR"/>
          </a:p>
        </p:txBody>
      </p:sp>
    </p:spTree>
    <p:extLst>
      <p:ext uri="{BB962C8B-B14F-4D97-AF65-F5344CB8AC3E}">
        <p14:creationId xmlns:p14="http://schemas.microsoft.com/office/powerpoint/2010/main" val="11332403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a:t>
            </a:r>
            <a:br>
              <a:rPr lang="fr-FR" dirty="0"/>
            </a:br>
            <a:r>
              <a:rPr lang="fr-FR" dirty="0"/>
              <a:t>le pseudo-déficit de 30 milliards</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dirty="0"/>
              <a:t>Dispositifs de solidarité : 17 milliards</a:t>
            </a:r>
          </a:p>
          <a:p>
            <a:r>
              <a:rPr lang="fr-FR" sz="4000" dirty="0"/>
              <a:t>Ce sont les autres caisses de sécurité sociale qui les versent pour le privé (CNAF pour solidarités familiales, Pole emploi pour le chômage, la CNAM pour l’invalidité, etc.) </a:t>
            </a:r>
          </a:p>
          <a:p>
            <a:r>
              <a:rPr lang="fr-FR" sz="4000" i="1" dirty="0"/>
              <a:t>Etat : 11 ou 12 milliards de solidarité</a:t>
            </a:r>
          </a:p>
          <a:p>
            <a:r>
              <a:rPr lang="fr-FR" sz="4000" i="1" dirty="0"/>
              <a:t>CNRACL : 5 ou 6 milliards de solidarité</a:t>
            </a:r>
          </a:p>
          <a:p>
            <a:pPr marL="0" indent="0" algn="l">
              <a:buNone/>
            </a:pPr>
            <a:endParaRPr lang="fr-FR" sz="1800" b="0" i="0" u="none" strike="noStrike" baseline="0" dirty="0">
              <a:solidFill>
                <a:srgbClr val="F3F3F3"/>
              </a:solidFill>
              <a:latin typeface="Marianne-Regular"/>
            </a:endParaRPr>
          </a:p>
        </p:txBody>
      </p:sp>
      <p:sp>
        <p:nvSpPr>
          <p:cNvPr id="4" name="Espace réservé du numéro de diapositive 3">
            <a:extLst>
              <a:ext uri="{FF2B5EF4-FFF2-40B4-BE49-F238E27FC236}">
                <a16:creationId xmlns:a16="http://schemas.microsoft.com/office/drawing/2014/main" id="{1A1A88EC-FBEC-414E-00C1-CC392F79C322}"/>
              </a:ext>
            </a:extLst>
          </p:cNvPr>
          <p:cNvSpPr>
            <a:spLocks noGrp="1"/>
          </p:cNvSpPr>
          <p:nvPr>
            <p:ph type="sldNum" sz="quarter" idx="12"/>
          </p:nvPr>
        </p:nvSpPr>
        <p:spPr/>
        <p:txBody>
          <a:bodyPr/>
          <a:lstStyle/>
          <a:p>
            <a:fld id="{EAE507D3-C1AF-4300-94F9-ED658B515B94}" type="slidenum">
              <a:rPr lang="fr-FR" smtClean="0"/>
              <a:t>63</a:t>
            </a:fld>
            <a:endParaRPr lang="fr-FR"/>
          </a:p>
        </p:txBody>
      </p:sp>
    </p:spTree>
    <p:extLst>
      <p:ext uri="{BB962C8B-B14F-4D97-AF65-F5344CB8AC3E}">
        <p14:creationId xmlns:p14="http://schemas.microsoft.com/office/powerpoint/2010/main" val="41398511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a:t>
            </a:r>
            <a:br>
              <a:rPr lang="fr-FR" dirty="0"/>
            </a:br>
            <a:r>
              <a:rPr lang="fr-FR" dirty="0"/>
              <a:t>le pseudo-déficit de 30 milliards</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lnSpcReduction="10000"/>
          </a:bodyPr>
          <a:lstStyle/>
          <a:p>
            <a:r>
              <a:rPr lang="fr-FR" sz="4800" b="1" dirty="0"/>
              <a:t>Les pseudo-déficits hors dépenses de solidarité sont donc de :</a:t>
            </a:r>
          </a:p>
          <a:p>
            <a:endParaRPr lang="fr-FR" sz="4800" b="1" dirty="0"/>
          </a:p>
          <a:p>
            <a:r>
              <a:rPr lang="fr-FR" sz="4800" dirty="0"/>
              <a:t>17 ou 18 milliards pour l’Etat </a:t>
            </a:r>
          </a:p>
          <a:p>
            <a:endParaRPr lang="fr-FR" sz="4800" dirty="0"/>
          </a:p>
          <a:p>
            <a:r>
              <a:rPr lang="fr-FR" sz="4800" dirty="0"/>
              <a:t>2 ou 3 milliards pour la CNRACL</a:t>
            </a:r>
          </a:p>
        </p:txBody>
      </p:sp>
      <p:sp>
        <p:nvSpPr>
          <p:cNvPr id="4" name="Espace réservé du numéro de diapositive 3">
            <a:extLst>
              <a:ext uri="{FF2B5EF4-FFF2-40B4-BE49-F238E27FC236}">
                <a16:creationId xmlns:a16="http://schemas.microsoft.com/office/drawing/2014/main" id="{03C7FA30-49B6-18A4-55C2-968B48CB87A7}"/>
              </a:ext>
            </a:extLst>
          </p:cNvPr>
          <p:cNvSpPr>
            <a:spLocks noGrp="1"/>
          </p:cNvSpPr>
          <p:nvPr>
            <p:ph type="sldNum" sz="quarter" idx="12"/>
          </p:nvPr>
        </p:nvSpPr>
        <p:spPr/>
        <p:txBody>
          <a:bodyPr/>
          <a:lstStyle/>
          <a:p>
            <a:fld id="{EAE507D3-C1AF-4300-94F9-ED658B515B94}" type="slidenum">
              <a:rPr lang="fr-FR" smtClean="0"/>
              <a:t>64</a:t>
            </a:fld>
            <a:endParaRPr lang="fr-FR"/>
          </a:p>
        </p:txBody>
      </p:sp>
    </p:spTree>
    <p:extLst>
      <p:ext uri="{BB962C8B-B14F-4D97-AF65-F5344CB8AC3E}">
        <p14:creationId xmlns:p14="http://schemas.microsoft.com/office/powerpoint/2010/main" val="14039991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a:t>
            </a:r>
            <a:br>
              <a:rPr lang="fr-FR" dirty="0"/>
            </a:br>
            <a:r>
              <a:rPr lang="fr-FR" dirty="0"/>
              <a:t>le pseudo-déficit de 30 milliards</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lnSpcReduction="10000"/>
          </a:bodyPr>
          <a:lstStyle/>
          <a:p>
            <a:r>
              <a:rPr lang="fr-FR" sz="4000" b="1" dirty="0"/>
              <a:t>Les pseudo-déficits hors solidarité sont dus :</a:t>
            </a:r>
          </a:p>
          <a:p>
            <a:r>
              <a:rPr lang="fr-FR" sz="4000" dirty="0"/>
              <a:t>À la baisse du nombre de fonctionnaires d’Etat (PTT, transferts à la territoriale)</a:t>
            </a:r>
          </a:p>
          <a:p>
            <a:r>
              <a:rPr lang="fr-FR" sz="4000" dirty="0"/>
              <a:t>Aux réductions d’effectifs</a:t>
            </a:r>
          </a:p>
          <a:p>
            <a:r>
              <a:rPr lang="fr-FR" sz="4000" dirty="0"/>
              <a:t>À l’insuffisance de recrutement par rapport à la population</a:t>
            </a:r>
          </a:p>
          <a:p>
            <a:r>
              <a:rPr lang="fr-FR" sz="4000" dirty="0"/>
              <a:t>(un retraité pour un actif dans l’Etat)</a:t>
            </a:r>
          </a:p>
        </p:txBody>
      </p:sp>
      <p:sp>
        <p:nvSpPr>
          <p:cNvPr id="4" name="Espace réservé du numéro de diapositive 3">
            <a:extLst>
              <a:ext uri="{FF2B5EF4-FFF2-40B4-BE49-F238E27FC236}">
                <a16:creationId xmlns:a16="http://schemas.microsoft.com/office/drawing/2014/main" id="{B6482F65-EFEA-E758-E107-8D6430AAC968}"/>
              </a:ext>
            </a:extLst>
          </p:cNvPr>
          <p:cNvSpPr>
            <a:spLocks noGrp="1"/>
          </p:cNvSpPr>
          <p:nvPr>
            <p:ph type="sldNum" sz="quarter" idx="12"/>
          </p:nvPr>
        </p:nvSpPr>
        <p:spPr/>
        <p:txBody>
          <a:bodyPr/>
          <a:lstStyle/>
          <a:p>
            <a:fld id="{EAE507D3-C1AF-4300-94F9-ED658B515B94}" type="slidenum">
              <a:rPr lang="fr-FR" smtClean="0"/>
              <a:t>65</a:t>
            </a:fld>
            <a:endParaRPr lang="fr-FR"/>
          </a:p>
        </p:txBody>
      </p:sp>
    </p:spTree>
    <p:extLst>
      <p:ext uri="{BB962C8B-B14F-4D97-AF65-F5344CB8AC3E}">
        <p14:creationId xmlns:p14="http://schemas.microsoft.com/office/powerpoint/2010/main" val="35523955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a:t>
            </a:r>
            <a:br>
              <a:rPr lang="fr-FR" dirty="0"/>
            </a:br>
            <a:r>
              <a:rPr lang="fr-FR" dirty="0"/>
              <a:t>le pseudo-déficit de 30 milliards</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Les pseudo-déficits hors solidarité sont dus :</a:t>
            </a:r>
          </a:p>
          <a:p>
            <a:r>
              <a:rPr lang="fr-FR" sz="4000" dirty="0"/>
              <a:t>Au recrutement croissant de contractuels</a:t>
            </a:r>
          </a:p>
          <a:p>
            <a:r>
              <a:rPr lang="fr-FR" sz="4000" dirty="0"/>
              <a:t>Au gel du point d’indice </a:t>
            </a:r>
          </a:p>
          <a:p>
            <a:r>
              <a:rPr lang="fr-FR" sz="4000" dirty="0"/>
              <a:t>A la part croissante des primes</a:t>
            </a:r>
          </a:p>
          <a:p>
            <a:r>
              <a:rPr lang="fr-FR" sz="4000" dirty="0"/>
              <a:t>A l’absence de cotisation sur les primes</a:t>
            </a:r>
          </a:p>
          <a:p>
            <a:r>
              <a:rPr lang="fr-FR" sz="4000" dirty="0"/>
              <a:t>(les cotisations suivent le SMPT dans </a:t>
            </a:r>
            <a:r>
              <a:rPr lang="fr-FR" sz="4000"/>
              <a:t>le privé)</a:t>
            </a:r>
            <a:endParaRPr lang="fr-FR" sz="4000" dirty="0"/>
          </a:p>
        </p:txBody>
      </p:sp>
      <p:sp>
        <p:nvSpPr>
          <p:cNvPr id="4" name="Espace réservé du numéro de diapositive 3">
            <a:extLst>
              <a:ext uri="{FF2B5EF4-FFF2-40B4-BE49-F238E27FC236}">
                <a16:creationId xmlns:a16="http://schemas.microsoft.com/office/drawing/2014/main" id="{72F05E1B-896F-248C-E148-ED322B443DEE}"/>
              </a:ext>
            </a:extLst>
          </p:cNvPr>
          <p:cNvSpPr>
            <a:spLocks noGrp="1"/>
          </p:cNvSpPr>
          <p:nvPr>
            <p:ph type="sldNum" sz="quarter" idx="12"/>
          </p:nvPr>
        </p:nvSpPr>
        <p:spPr/>
        <p:txBody>
          <a:bodyPr/>
          <a:lstStyle/>
          <a:p>
            <a:fld id="{EAE507D3-C1AF-4300-94F9-ED658B515B94}" type="slidenum">
              <a:rPr lang="fr-FR" smtClean="0"/>
              <a:t>66</a:t>
            </a:fld>
            <a:endParaRPr lang="fr-FR"/>
          </a:p>
        </p:txBody>
      </p:sp>
    </p:spTree>
    <p:extLst>
      <p:ext uri="{BB962C8B-B14F-4D97-AF65-F5344CB8AC3E}">
        <p14:creationId xmlns:p14="http://schemas.microsoft.com/office/powerpoint/2010/main" val="20888493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a:t>
            </a:r>
            <a:br>
              <a:rPr lang="fr-FR" dirty="0"/>
            </a:br>
            <a:r>
              <a:rPr lang="fr-FR" dirty="0"/>
              <a:t>le pseudo-déficit de 30 milliards</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Les pseudo-déficits</a:t>
            </a:r>
          </a:p>
          <a:p>
            <a:r>
              <a:rPr lang="fr-FR" sz="4000" dirty="0"/>
              <a:t>Seront payés par les salariés du privé si l’Etat et les employeurs publics ne les prennent pas en charge, ce à quoi le statut le contraint</a:t>
            </a:r>
          </a:p>
          <a:p>
            <a:r>
              <a:rPr lang="fr-FR" sz="4000" dirty="0"/>
              <a:t>Ce qui abaissera encore les retraites du privé</a:t>
            </a:r>
          </a:p>
          <a:p>
            <a:r>
              <a:rPr lang="fr-FR" sz="4000" dirty="0"/>
              <a:t>C’est ce que la réforme systémique avait prévu</a:t>
            </a:r>
          </a:p>
        </p:txBody>
      </p:sp>
      <p:sp>
        <p:nvSpPr>
          <p:cNvPr id="4" name="Espace réservé du numéro de diapositive 3">
            <a:extLst>
              <a:ext uri="{FF2B5EF4-FFF2-40B4-BE49-F238E27FC236}">
                <a16:creationId xmlns:a16="http://schemas.microsoft.com/office/drawing/2014/main" id="{357D9A43-7763-FE03-F51B-556D593D7D5C}"/>
              </a:ext>
            </a:extLst>
          </p:cNvPr>
          <p:cNvSpPr>
            <a:spLocks noGrp="1"/>
          </p:cNvSpPr>
          <p:nvPr>
            <p:ph type="sldNum" sz="quarter" idx="12"/>
          </p:nvPr>
        </p:nvSpPr>
        <p:spPr/>
        <p:txBody>
          <a:bodyPr/>
          <a:lstStyle/>
          <a:p>
            <a:fld id="{EAE507D3-C1AF-4300-94F9-ED658B515B94}" type="slidenum">
              <a:rPr lang="fr-FR" smtClean="0"/>
              <a:t>67</a:t>
            </a:fld>
            <a:endParaRPr lang="fr-FR"/>
          </a:p>
        </p:txBody>
      </p:sp>
    </p:spTree>
    <p:extLst>
      <p:ext uri="{BB962C8B-B14F-4D97-AF65-F5344CB8AC3E}">
        <p14:creationId xmlns:p14="http://schemas.microsoft.com/office/powerpoint/2010/main" val="30386826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a:t>
            </a:r>
            <a:br>
              <a:rPr lang="fr-FR" dirty="0"/>
            </a:br>
            <a:r>
              <a:rPr lang="fr-FR" dirty="0"/>
              <a:t>le pseudo-déficit de 30 milliards</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lnSpcReduction="10000"/>
          </a:bodyPr>
          <a:lstStyle/>
          <a:p>
            <a:r>
              <a:rPr lang="fr-FR" sz="4000" b="1" dirty="0"/>
              <a:t>Les 17 milliards de pseudo-déficits solidarités</a:t>
            </a:r>
          </a:p>
          <a:p>
            <a:r>
              <a:rPr lang="fr-FR" sz="4000" dirty="0"/>
              <a:t>Seront payés par les branches de la sécurité, sociale si l’Etat et les employeurs publics ne les prennent pas en charge, ce qui les mettra toutes en déficit chronique</a:t>
            </a:r>
          </a:p>
          <a:p>
            <a:r>
              <a:rPr lang="fr-FR" sz="4000" dirty="0"/>
              <a:t>Ou se traduiront par une baisse des solidarités dans le régime des fonctionnaires : réversion, droits familiaux, …</a:t>
            </a:r>
          </a:p>
        </p:txBody>
      </p:sp>
      <p:sp>
        <p:nvSpPr>
          <p:cNvPr id="4" name="Espace réservé du numéro de diapositive 3">
            <a:extLst>
              <a:ext uri="{FF2B5EF4-FFF2-40B4-BE49-F238E27FC236}">
                <a16:creationId xmlns:a16="http://schemas.microsoft.com/office/drawing/2014/main" id="{357D9A43-7763-FE03-F51B-556D593D7D5C}"/>
              </a:ext>
            </a:extLst>
          </p:cNvPr>
          <p:cNvSpPr>
            <a:spLocks noGrp="1"/>
          </p:cNvSpPr>
          <p:nvPr>
            <p:ph type="sldNum" sz="quarter" idx="12"/>
          </p:nvPr>
        </p:nvSpPr>
        <p:spPr/>
        <p:txBody>
          <a:bodyPr/>
          <a:lstStyle/>
          <a:p>
            <a:fld id="{EAE507D3-C1AF-4300-94F9-ED658B515B94}" type="slidenum">
              <a:rPr lang="fr-FR" smtClean="0"/>
              <a:t>68</a:t>
            </a:fld>
            <a:endParaRPr lang="fr-FR"/>
          </a:p>
        </p:txBody>
      </p:sp>
    </p:spTree>
    <p:extLst>
      <p:ext uri="{BB962C8B-B14F-4D97-AF65-F5344CB8AC3E}">
        <p14:creationId xmlns:p14="http://schemas.microsoft.com/office/powerpoint/2010/main" val="28206320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a:t>
            </a:r>
            <a:br>
              <a:rPr lang="fr-FR" dirty="0"/>
            </a:br>
            <a:r>
              <a:rPr lang="fr-FR" dirty="0"/>
              <a:t>le pseudo-déficit de 30 milliards</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r>
              <a:rPr lang="fr-FR" sz="4000" b="1" dirty="0"/>
              <a:t>Les pseudo-déficits</a:t>
            </a:r>
          </a:p>
          <a:p>
            <a:r>
              <a:rPr lang="fr-FR" sz="4000" dirty="0"/>
              <a:t>Ne sont pas des déficits</a:t>
            </a:r>
          </a:p>
          <a:p>
            <a:r>
              <a:rPr lang="fr-FR" sz="4000" dirty="0"/>
              <a:t>On ne change pas les règles en plein débat sur l’équilibre financier pour des raisons d’opportunité politique</a:t>
            </a:r>
          </a:p>
          <a:p>
            <a:r>
              <a:rPr lang="fr-FR" sz="4000" dirty="0"/>
              <a:t>Pour contenir la dette, on peut accroître la fiscalité sur les plus riches et sur le capital </a:t>
            </a:r>
          </a:p>
        </p:txBody>
      </p:sp>
      <p:sp>
        <p:nvSpPr>
          <p:cNvPr id="4" name="Espace réservé du numéro de diapositive 3">
            <a:extLst>
              <a:ext uri="{FF2B5EF4-FFF2-40B4-BE49-F238E27FC236}">
                <a16:creationId xmlns:a16="http://schemas.microsoft.com/office/drawing/2014/main" id="{64BE2B11-A854-60E3-1A80-86F2D19826B4}"/>
              </a:ext>
            </a:extLst>
          </p:cNvPr>
          <p:cNvSpPr>
            <a:spLocks noGrp="1"/>
          </p:cNvSpPr>
          <p:nvPr>
            <p:ph type="sldNum" sz="quarter" idx="12"/>
          </p:nvPr>
        </p:nvSpPr>
        <p:spPr/>
        <p:txBody>
          <a:bodyPr/>
          <a:lstStyle/>
          <a:p>
            <a:fld id="{EAE507D3-C1AF-4300-94F9-ED658B515B94}" type="slidenum">
              <a:rPr lang="fr-FR" smtClean="0"/>
              <a:t>69</a:t>
            </a:fld>
            <a:endParaRPr lang="fr-FR"/>
          </a:p>
        </p:txBody>
      </p:sp>
    </p:spTree>
    <p:extLst>
      <p:ext uri="{BB962C8B-B14F-4D97-AF65-F5344CB8AC3E}">
        <p14:creationId xmlns:p14="http://schemas.microsoft.com/office/powerpoint/2010/main" val="2320906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enjeux</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pPr marL="0" indent="0">
              <a:buNone/>
            </a:pPr>
            <a:r>
              <a:rPr lang="fr-FR" sz="4000" dirty="0"/>
              <a:t>Une réforme pour diminuer les départs anticipés avant et après 60 ans</a:t>
            </a:r>
          </a:p>
          <a:p>
            <a:pPr marL="0" indent="0">
              <a:buNone/>
            </a:pPr>
            <a:r>
              <a:rPr lang="fr-FR" sz="4000" dirty="0"/>
              <a:t>Une réforme pour diminuer le montant des retraites par l’accélération de l’allongement de la durée d’assurance requise, par la disparition de la surcote avant 64 ans, et par 2 ans de moins de versement des pensions</a:t>
            </a:r>
          </a:p>
          <a:p>
            <a:pPr marL="0" indent="0">
              <a:buNone/>
            </a:pPr>
            <a:endParaRPr lang="fr-FR" sz="4000"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6BF5CD41-370D-31A9-C2B8-A3822AFCA176}"/>
              </a:ext>
            </a:extLst>
          </p:cNvPr>
          <p:cNvSpPr>
            <a:spLocks noGrp="1"/>
          </p:cNvSpPr>
          <p:nvPr>
            <p:ph type="sldNum" sz="quarter" idx="12"/>
          </p:nvPr>
        </p:nvSpPr>
        <p:spPr/>
        <p:txBody>
          <a:bodyPr/>
          <a:lstStyle/>
          <a:p>
            <a:fld id="{EAE507D3-C1AF-4300-94F9-ED658B515B94}" type="slidenum">
              <a:rPr lang="fr-FR" smtClean="0"/>
              <a:t>7</a:t>
            </a:fld>
            <a:endParaRPr lang="fr-FR"/>
          </a:p>
        </p:txBody>
      </p:sp>
    </p:spTree>
    <p:extLst>
      <p:ext uri="{BB962C8B-B14F-4D97-AF65-F5344CB8AC3E}">
        <p14:creationId xmlns:p14="http://schemas.microsoft.com/office/powerpoint/2010/main" val="38813197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texte&#10;&#10;Description générée automatiquement">
            <a:extLst>
              <a:ext uri="{FF2B5EF4-FFF2-40B4-BE49-F238E27FC236}">
                <a16:creationId xmlns:a16="http://schemas.microsoft.com/office/drawing/2014/main" id="{B8FBE482-6708-2FA3-5F91-A532E259FC26}"/>
              </a:ext>
            </a:extLst>
          </p:cNvPr>
          <p:cNvPicPr>
            <a:picLocks noChangeAspect="1"/>
          </p:cNvPicPr>
          <p:nvPr/>
        </p:nvPicPr>
        <p:blipFill rotWithShape="1">
          <a:blip r:embed="rId2">
            <a:extLst>
              <a:ext uri="{28A0092B-C50C-407E-A947-70E740481C1C}">
                <a14:useLocalDpi xmlns:a14="http://schemas.microsoft.com/office/drawing/2010/main" val="0"/>
              </a:ext>
            </a:extLst>
          </a:blip>
          <a:srcRect b="881"/>
          <a:stretch/>
        </p:blipFill>
        <p:spPr>
          <a:xfrm>
            <a:off x="21" y="0"/>
            <a:ext cx="12191979" cy="6857999"/>
          </a:xfrm>
          <a:prstGeom prst="rect">
            <a:avLst/>
          </a:prstGeom>
        </p:spPr>
      </p:pic>
      <p:sp>
        <p:nvSpPr>
          <p:cNvPr id="2" name="Titre 1">
            <a:extLst>
              <a:ext uri="{FF2B5EF4-FFF2-40B4-BE49-F238E27FC236}">
                <a16:creationId xmlns:a16="http://schemas.microsoft.com/office/drawing/2014/main" id="{76628574-909C-AF98-0498-07555AA62C61}"/>
              </a:ext>
            </a:extLst>
          </p:cNvPr>
          <p:cNvSpPr>
            <a:spLocks noGrp="1"/>
          </p:cNvSpPr>
          <p:nvPr>
            <p:ph type="ctrTitle"/>
          </p:nvPr>
        </p:nvSpPr>
        <p:spPr>
          <a:xfrm>
            <a:off x="893927" y="1255594"/>
            <a:ext cx="3002509" cy="2224585"/>
          </a:xfrm>
          <a:noFill/>
        </p:spPr>
        <p:txBody>
          <a:bodyPr>
            <a:normAutofit/>
          </a:bodyPr>
          <a:lstStyle/>
          <a:p>
            <a:r>
              <a:rPr lang="fr-FR" sz="2400" b="1" dirty="0">
                <a:latin typeface="Britannic Bold" panose="020B0903060703020204" pitchFamily="34" charset="0"/>
              </a:rPr>
              <a:t>Les petites pensions</a:t>
            </a:r>
            <a:endParaRPr lang="fr-FR" sz="2600" b="1" dirty="0"/>
          </a:p>
        </p:txBody>
      </p:sp>
      <p:sp>
        <p:nvSpPr>
          <p:cNvPr id="3" name="Sous-titre 2">
            <a:extLst>
              <a:ext uri="{FF2B5EF4-FFF2-40B4-BE49-F238E27FC236}">
                <a16:creationId xmlns:a16="http://schemas.microsoft.com/office/drawing/2014/main" id="{97F62199-C165-7B7A-FB9B-8C3478566CFE}"/>
              </a:ext>
            </a:extLst>
          </p:cNvPr>
          <p:cNvSpPr>
            <a:spLocks noGrp="1"/>
          </p:cNvSpPr>
          <p:nvPr>
            <p:ph type="subTitle" idx="1"/>
          </p:nvPr>
        </p:nvSpPr>
        <p:spPr>
          <a:xfrm>
            <a:off x="778966" y="3674977"/>
            <a:ext cx="3258348" cy="667461"/>
          </a:xfrm>
          <a:blipFill>
            <a:blip r:embed="rId3">
              <a:alphaModFix amt="30000"/>
            </a:blip>
            <a:stretch>
              <a:fillRect/>
            </a:stretch>
          </a:blipFill>
        </p:spPr>
        <p:txBody>
          <a:bodyPr>
            <a:noAutofit/>
          </a:bodyPr>
          <a:lstStyle/>
          <a:p>
            <a:pPr>
              <a:lnSpc>
                <a:spcPct val="260000"/>
              </a:lnSpc>
            </a:pPr>
            <a:r>
              <a:rPr lang="fr-FR" sz="1600" b="1" dirty="0"/>
              <a:t>Journée UFSE 16 janvier 2023</a:t>
            </a:r>
          </a:p>
        </p:txBody>
      </p:sp>
      <p:sp>
        <p:nvSpPr>
          <p:cNvPr id="5" name="Espace réservé du numéro de diapositive 4">
            <a:extLst>
              <a:ext uri="{FF2B5EF4-FFF2-40B4-BE49-F238E27FC236}">
                <a16:creationId xmlns:a16="http://schemas.microsoft.com/office/drawing/2014/main" id="{A0C4BE86-5AE1-5423-5DA5-64F7DAAC0EE3}"/>
              </a:ext>
            </a:extLst>
          </p:cNvPr>
          <p:cNvSpPr>
            <a:spLocks noGrp="1"/>
          </p:cNvSpPr>
          <p:nvPr>
            <p:ph type="sldNum" sz="quarter" idx="12"/>
          </p:nvPr>
        </p:nvSpPr>
        <p:spPr/>
        <p:txBody>
          <a:bodyPr/>
          <a:lstStyle/>
          <a:p>
            <a:fld id="{EAE507D3-C1AF-4300-94F9-ED658B515B94}" type="slidenum">
              <a:rPr lang="fr-FR" smtClean="0"/>
              <a:t>70</a:t>
            </a:fld>
            <a:endParaRPr lang="fr-FR"/>
          </a:p>
        </p:txBody>
      </p:sp>
    </p:spTree>
    <p:extLst>
      <p:ext uri="{BB962C8B-B14F-4D97-AF65-F5344CB8AC3E}">
        <p14:creationId xmlns:p14="http://schemas.microsoft.com/office/powerpoint/2010/main" val="5310510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505A95B-C3D6-28BE-A44E-2C61AB88F0C4}"/>
              </a:ext>
            </a:extLst>
          </p:cNvPr>
          <p:cNvSpPr>
            <a:spLocks noGrp="1"/>
          </p:cNvSpPr>
          <p:nvPr>
            <p:ph idx="1"/>
          </p:nvPr>
        </p:nvSpPr>
        <p:spPr>
          <a:xfrm>
            <a:off x="1050879" y="880534"/>
            <a:ext cx="10497654" cy="5373844"/>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Autofit/>
          </a:bodyPr>
          <a:lstStyle/>
          <a:p>
            <a:pPr marL="0" lvl="0" indent="0" algn="ctr">
              <a:buNone/>
            </a:pPr>
            <a:r>
              <a:rPr lang="fr-FR" sz="3600" b="1" dirty="0">
                <a:latin typeface="Corbel" panose="020B0503020204020204" pitchFamily="34" charset="0"/>
              </a:rPr>
              <a:t>16,9 Millions de retraités de droit direct fin 2020 </a:t>
            </a:r>
          </a:p>
          <a:p>
            <a:pPr lvl="1">
              <a:buClr>
                <a:srgbClr val="C00000"/>
              </a:buClr>
              <a:buFont typeface="Wingdings" panose="05000000000000000000" pitchFamily="2" charset="2"/>
              <a:buChar char="Ø"/>
            </a:pPr>
            <a:r>
              <a:rPr lang="fr-FR" sz="2800" dirty="0">
                <a:latin typeface="Corbel" panose="020B0503020204020204" pitchFamily="34" charset="0"/>
              </a:rPr>
              <a:t>	</a:t>
            </a:r>
            <a:r>
              <a:rPr lang="fr-FR" sz="2800" b="1" dirty="0">
                <a:latin typeface="Corbel" panose="020B0503020204020204" pitchFamily="34" charset="0"/>
              </a:rPr>
              <a:t>14 millions </a:t>
            </a:r>
            <a:r>
              <a:rPr lang="fr-FR" sz="2800" dirty="0">
                <a:latin typeface="Corbel" panose="020B0503020204020204" pitchFamily="34" charset="0"/>
              </a:rPr>
              <a:t>au régime général (83%)</a:t>
            </a:r>
          </a:p>
          <a:p>
            <a:pPr lvl="1">
              <a:buClr>
                <a:srgbClr val="C00000"/>
              </a:buClr>
              <a:buFont typeface="Wingdings" panose="05000000000000000000" pitchFamily="2" charset="2"/>
              <a:buChar char="Ø"/>
            </a:pPr>
            <a:r>
              <a:rPr lang="fr-FR" sz="2800" dirty="0">
                <a:latin typeface="Corbel" panose="020B0503020204020204" pitchFamily="34" charset="0"/>
              </a:rPr>
              <a:t>	</a:t>
            </a:r>
            <a:r>
              <a:rPr lang="fr-FR" sz="2800" b="1" dirty="0">
                <a:latin typeface="Corbel" panose="020B0503020204020204" pitchFamily="34" charset="0"/>
              </a:rPr>
              <a:t>1,6 </a:t>
            </a:r>
            <a:r>
              <a:rPr lang="fr-FR" sz="2800" dirty="0">
                <a:latin typeface="Corbel" panose="020B0503020204020204" pitchFamily="34" charset="0"/>
              </a:rPr>
              <a:t>millions FPE</a:t>
            </a:r>
          </a:p>
          <a:p>
            <a:pPr lvl="1">
              <a:buClr>
                <a:srgbClr val="C00000"/>
              </a:buClr>
              <a:buFont typeface="Wingdings" panose="05000000000000000000" pitchFamily="2" charset="2"/>
              <a:buChar char="Ø"/>
            </a:pPr>
            <a:r>
              <a:rPr lang="fr-FR" sz="2800" dirty="0">
                <a:latin typeface="Corbel" panose="020B0503020204020204" pitchFamily="34" charset="0"/>
              </a:rPr>
              <a:t>	</a:t>
            </a:r>
            <a:r>
              <a:rPr lang="fr-FR" sz="2800" b="1" dirty="0">
                <a:latin typeface="Corbel" panose="020B0503020204020204" pitchFamily="34" charset="0"/>
              </a:rPr>
              <a:t>1,225 </a:t>
            </a:r>
            <a:r>
              <a:rPr lang="fr-FR" sz="2800" dirty="0">
                <a:latin typeface="Corbel" panose="020B0503020204020204" pitchFamily="34" charset="0"/>
              </a:rPr>
              <a:t>millions CNRACL</a:t>
            </a:r>
          </a:p>
          <a:p>
            <a:pPr marL="0" lvl="0" indent="0" algn="ctr">
              <a:buNone/>
            </a:pPr>
            <a:r>
              <a:rPr lang="fr-FR" sz="3600" b="1" dirty="0">
                <a:solidFill>
                  <a:srgbClr val="C00000"/>
                </a:solidFill>
                <a:latin typeface="Corbel" panose="020B0503020204020204" pitchFamily="34" charset="0"/>
              </a:rPr>
              <a:t>33% perçoivent moins de 1000 € bruts / mois</a:t>
            </a:r>
          </a:p>
          <a:p>
            <a:pPr marL="0" lvl="0" indent="0">
              <a:lnSpc>
                <a:spcPct val="150000"/>
              </a:lnSpc>
              <a:buNone/>
            </a:pPr>
            <a:r>
              <a:rPr lang="fr-FR" sz="2800" b="1" dirty="0">
                <a:latin typeface="Corbel" panose="020B0503020204020204" pitchFamily="34" charset="0"/>
              </a:rPr>
              <a:t>1,8 millions ont une carrière complète</a:t>
            </a:r>
          </a:p>
          <a:p>
            <a:pPr marL="0" lvl="0" indent="0" algn="ctr">
              <a:buNone/>
            </a:pPr>
            <a:r>
              <a:rPr lang="fr-FR" sz="3600" b="1" dirty="0">
                <a:solidFill>
                  <a:srgbClr val="C00000"/>
                </a:solidFill>
                <a:latin typeface="Corbel" panose="020B0503020204020204" pitchFamily="34" charset="0"/>
              </a:rPr>
              <a:t>39% des retraités bénéficient d’un minimum de pension</a:t>
            </a:r>
          </a:p>
          <a:p>
            <a:pPr marL="0" lvl="0" indent="0">
              <a:buNone/>
            </a:pPr>
            <a:endParaRPr lang="fr-FR" sz="2800" dirty="0">
              <a:latin typeface="Corbel" panose="020B0503020204020204" pitchFamily="34" charset="0"/>
            </a:endParaRPr>
          </a:p>
        </p:txBody>
      </p:sp>
      <p:sp>
        <p:nvSpPr>
          <p:cNvPr id="2" name="Espace réservé du numéro de diapositive 1">
            <a:extLst>
              <a:ext uri="{FF2B5EF4-FFF2-40B4-BE49-F238E27FC236}">
                <a16:creationId xmlns:a16="http://schemas.microsoft.com/office/drawing/2014/main" id="{8B5C4A62-CD73-99FD-6C13-021CBE50552F}"/>
              </a:ext>
            </a:extLst>
          </p:cNvPr>
          <p:cNvSpPr>
            <a:spLocks noGrp="1"/>
          </p:cNvSpPr>
          <p:nvPr>
            <p:ph type="sldNum" sz="quarter" idx="12"/>
          </p:nvPr>
        </p:nvSpPr>
        <p:spPr/>
        <p:txBody>
          <a:bodyPr/>
          <a:lstStyle/>
          <a:p>
            <a:fld id="{EAE507D3-C1AF-4300-94F9-ED658B515B94}" type="slidenum">
              <a:rPr lang="fr-FR" smtClean="0"/>
              <a:t>71</a:t>
            </a:fld>
            <a:endParaRPr lang="fr-FR"/>
          </a:p>
        </p:txBody>
      </p:sp>
    </p:spTree>
    <p:extLst>
      <p:ext uri="{BB962C8B-B14F-4D97-AF65-F5344CB8AC3E}">
        <p14:creationId xmlns:p14="http://schemas.microsoft.com/office/powerpoint/2010/main" val="14895552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D865B5B-487B-03BF-4390-9556E69FAC68}"/>
              </a:ext>
            </a:extLst>
          </p:cNvPr>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a:lstStyle/>
          <a:p>
            <a:pPr algn="ctr"/>
            <a:r>
              <a:rPr lang="fr-FR" sz="2800" b="1" dirty="0">
                <a:solidFill>
                  <a:schemeClr val="tx1"/>
                </a:solidFill>
                <a:latin typeface="Britannic Bold" panose="020B0903060703020204" pitchFamily="34" charset="0"/>
                <a:cs typeface="Biome" panose="020B0502040204020203" pitchFamily="34" charset="0"/>
              </a:rPr>
              <a:t>Le minimum garanti (</a:t>
            </a:r>
            <a:r>
              <a:rPr lang="fr-FR" sz="2800" b="1" dirty="0" err="1">
                <a:solidFill>
                  <a:schemeClr val="tx1"/>
                </a:solidFill>
                <a:latin typeface="Britannic Bold" panose="020B0903060703020204" pitchFamily="34" charset="0"/>
                <a:cs typeface="Biome" panose="020B0502040204020203" pitchFamily="34" charset="0"/>
              </a:rPr>
              <a:t>miga</a:t>
            </a:r>
            <a:r>
              <a:rPr lang="fr-FR" sz="2800" b="1" dirty="0">
                <a:solidFill>
                  <a:schemeClr val="tx1"/>
                </a:solidFill>
                <a:latin typeface="Britannic Bold" panose="020B0903060703020204" pitchFamily="34" charset="0"/>
                <a:cs typeface="Biome" panose="020B0502040204020203" pitchFamily="34" charset="0"/>
              </a:rPr>
              <a:t>)</a:t>
            </a:r>
            <a:endParaRPr lang="fr-FR" dirty="0">
              <a:solidFill>
                <a:schemeClr val="tx1"/>
              </a:solidFill>
            </a:endParaRPr>
          </a:p>
        </p:txBody>
      </p:sp>
      <p:sp>
        <p:nvSpPr>
          <p:cNvPr id="5" name="Espace réservé du contenu 4">
            <a:extLst>
              <a:ext uri="{FF2B5EF4-FFF2-40B4-BE49-F238E27FC236}">
                <a16:creationId xmlns:a16="http://schemas.microsoft.com/office/drawing/2014/main" id="{8505A95B-C3D6-28BE-A44E-2C61AB88F0C4}"/>
              </a:ext>
            </a:extLst>
          </p:cNvPr>
          <p:cNvSpPr>
            <a:spLocks noGrp="1"/>
          </p:cNvSpPr>
          <p:nvPr>
            <p:ph idx="1"/>
          </p:nvPr>
        </p:nvSpPr>
        <p: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rmAutofit/>
          </a:bodyPr>
          <a:lstStyle/>
          <a:p>
            <a:pPr marL="0" indent="0" algn="just">
              <a:buNone/>
            </a:pPr>
            <a:r>
              <a:rPr lang="fr-FR" sz="2400" dirty="0">
                <a:latin typeface="Corbel" panose="020B0503020204020204" pitchFamily="34" charset="0"/>
              </a:rPr>
              <a:t>La pension de retraite d'un fonctionnaire ne peut pas être inférieure à un montant appelé </a:t>
            </a:r>
            <a:r>
              <a:rPr lang="fr-FR" sz="2400" i="1" dirty="0">
                <a:latin typeface="Corbel" panose="020B0503020204020204" pitchFamily="34" charset="0"/>
              </a:rPr>
              <a:t>minimum garanti</a:t>
            </a:r>
            <a:r>
              <a:rPr lang="fr-FR" sz="2400" dirty="0">
                <a:latin typeface="Corbel" panose="020B0503020204020204" pitchFamily="34" charset="0"/>
              </a:rPr>
              <a:t>. Il est accordé sous conditions. Son montant varie en fonction du nombre d'années de services.</a:t>
            </a:r>
          </a:p>
          <a:p>
            <a:pPr lvl="1">
              <a:lnSpc>
                <a:spcPct val="200000"/>
              </a:lnSpc>
              <a:buClr>
                <a:srgbClr val="FF3300"/>
              </a:buClr>
              <a:buFont typeface="Wingdings" panose="05000000000000000000" pitchFamily="2" charset="2"/>
              <a:buChar char="Ø"/>
            </a:pPr>
            <a:r>
              <a:rPr lang="fr-FR" sz="2400" b="1" dirty="0">
                <a:latin typeface="Corbel" panose="020B0503020204020204" pitchFamily="34" charset="0"/>
              </a:rPr>
              <a:t>Au moins 40 ans de services : </a:t>
            </a:r>
          </a:p>
          <a:p>
            <a:pPr lvl="1">
              <a:lnSpc>
                <a:spcPct val="150000"/>
              </a:lnSpc>
              <a:buClr>
                <a:srgbClr val="FF3300"/>
              </a:buClr>
              <a:buFont typeface="Wingdings" panose="05000000000000000000" pitchFamily="2" charset="2"/>
              <a:buChar char="Ø"/>
            </a:pPr>
            <a:r>
              <a:rPr lang="fr-FR" sz="2400" b="1" dirty="0">
                <a:latin typeface="Corbel" panose="020B0503020204020204" pitchFamily="34" charset="0"/>
              </a:rPr>
              <a:t>Moins de 15 ans de services :  </a:t>
            </a:r>
          </a:p>
        </p:txBody>
      </p:sp>
      <p:sp>
        <p:nvSpPr>
          <p:cNvPr id="2" name="ZoneTexte 1">
            <a:extLst>
              <a:ext uri="{FF2B5EF4-FFF2-40B4-BE49-F238E27FC236}">
                <a16:creationId xmlns:a16="http://schemas.microsoft.com/office/drawing/2014/main" id="{D3B76A36-E456-E98B-7583-4C4C978939EC}"/>
              </a:ext>
            </a:extLst>
          </p:cNvPr>
          <p:cNvSpPr txBox="1"/>
          <p:nvPr/>
        </p:nvSpPr>
        <p:spPr>
          <a:xfrm>
            <a:off x="3190240" y="4366100"/>
            <a:ext cx="6156960" cy="1569660"/>
          </a:xfrm>
          <a:prstGeom prst="rect">
            <a:avLst/>
          </a:prstGeom>
          <a:noFill/>
        </p:spPr>
        <p:txBody>
          <a:bodyPr wrap="square" rtlCol="0">
            <a:spAutoFit/>
          </a:bodyPr>
          <a:lstStyle/>
          <a:p>
            <a:pPr marL="0" indent="0" algn="ctr">
              <a:buNone/>
            </a:pPr>
            <a:r>
              <a:rPr lang="fr-FR" sz="2400" b="1" dirty="0">
                <a:solidFill>
                  <a:srgbClr val="FF0000"/>
                </a:solidFill>
                <a:latin typeface="Corbel" panose="020B0503020204020204" pitchFamily="34" charset="0"/>
              </a:rPr>
              <a:t>1 248,33 € x nombre d'années de services</a:t>
            </a:r>
          </a:p>
          <a:p>
            <a:pPr marL="0" indent="0" algn="ctr">
              <a:buNone/>
            </a:pPr>
            <a:endParaRPr lang="fr-FR" sz="2400" dirty="0">
              <a:latin typeface="Corbel" panose="020B0503020204020204" pitchFamily="34" charset="0"/>
            </a:endParaRPr>
          </a:p>
          <a:p>
            <a:pPr marL="0" indent="0" algn="ctr">
              <a:buNone/>
            </a:pPr>
            <a:r>
              <a:rPr lang="fr-FR" sz="2400" b="1" dirty="0">
                <a:latin typeface="Corbel" panose="020B0503020204020204" pitchFamily="34" charset="0"/>
              </a:rPr>
              <a:t>nombre de trimestres d'assurance requis pour le taux plein</a:t>
            </a:r>
          </a:p>
        </p:txBody>
      </p:sp>
      <p:cxnSp>
        <p:nvCxnSpPr>
          <p:cNvPr id="8" name="Connecteur droit 7">
            <a:extLst>
              <a:ext uri="{FF2B5EF4-FFF2-40B4-BE49-F238E27FC236}">
                <a16:creationId xmlns:a16="http://schemas.microsoft.com/office/drawing/2014/main" id="{939ADCB5-B7FC-CE81-702F-A2C7FC349DE4}"/>
              </a:ext>
            </a:extLst>
          </p:cNvPr>
          <p:cNvCxnSpPr/>
          <p:nvPr/>
        </p:nvCxnSpPr>
        <p:spPr>
          <a:xfrm>
            <a:off x="3190240" y="4969025"/>
            <a:ext cx="6156960" cy="0"/>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9" name="ZoneTexte 8">
            <a:extLst>
              <a:ext uri="{FF2B5EF4-FFF2-40B4-BE49-F238E27FC236}">
                <a16:creationId xmlns:a16="http://schemas.microsoft.com/office/drawing/2014/main" id="{BAD77F43-78C6-616C-4C15-4D3FAAD5661D}"/>
              </a:ext>
            </a:extLst>
          </p:cNvPr>
          <p:cNvSpPr txBox="1"/>
          <p:nvPr/>
        </p:nvSpPr>
        <p:spPr>
          <a:xfrm>
            <a:off x="5669280" y="3216486"/>
            <a:ext cx="4409440" cy="830997"/>
          </a:xfrm>
          <a:prstGeom prst="rect">
            <a:avLst/>
          </a:prstGeom>
          <a:noFill/>
        </p:spPr>
        <p:txBody>
          <a:bodyPr wrap="square" rtlCol="0">
            <a:spAutoFit/>
          </a:bodyPr>
          <a:lstStyle/>
          <a:p>
            <a:r>
              <a:rPr lang="fr-FR" sz="2400" b="1" dirty="0">
                <a:solidFill>
                  <a:srgbClr val="FF0000"/>
                </a:solidFill>
                <a:latin typeface="Corbel" panose="020B0503020204020204" pitchFamily="34" charset="0"/>
              </a:rPr>
              <a:t>1 248,33 € par mois.</a:t>
            </a:r>
          </a:p>
          <a:p>
            <a:endParaRPr lang="fr-FR" sz="2400" dirty="0">
              <a:solidFill>
                <a:srgbClr val="FF0000"/>
              </a:solidFill>
            </a:endParaRPr>
          </a:p>
        </p:txBody>
      </p:sp>
      <p:sp>
        <p:nvSpPr>
          <p:cNvPr id="3" name="Espace réservé du numéro de diapositive 2">
            <a:extLst>
              <a:ext uri="{FF2B5EF4-FFF2-40B4-BE49-F238E27FC236}">
                <a16:creationId xmlns:a16="http://schemas.microsoft.com/office/drawing/2014/main" id="{6AFE0F4D-C8C0-263E-F366-AFE72C92E94B}"/>
              </a:ext>
            </a:extLst>
          </p:cNvPr>
          <p:cNvSpPr>
            <a:spLocks noGrp="1"/>
          </p:cNvSpPr>
          <p:nvPr>
            <p:ph type="sldNum" sz="quarter" idx="12"/>
          </p:nvPr>
        </p:nvSpPr>
        <p:spPr/>
        <p:txBody>
          <a:bodyPr/>
          <a:lstStyle/>
          <a:p>
            <a:fld id="{EAE507D3-C1AF-4300-94F9-ED658B515B94}" type="slidenum">
              <a:rPr lang="fr-FR" smtClean="0"/>
              <a:t>72</a:t>
            </a:fld>
            <a:endParaRPr lang="fr-FR"/>
          </a:p>
        </p:txBody>
      </p:sp>
    </p:spTree>
    <p:extLst>
      <p:ext uri="{BB962C8B-B14F-4D97-AF65-F5344CB8AC3E}">
        <p14:creationId xmlns:p14="http://schemas.microsoft.com/office/powerpoint/2010/main" val="38767817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D865B5B-487B-03BF-4390-9556E69FAC68}"/>
              </a:ext>
            </a:extLst>
          </p:cNvPr>
          <p:cNvSpPr>
            <a:spLocks noGrp="1"/>
          </p:cNvSpPr>
          <p:nvPr>
            <p:ph type="title"/>
          </p:nvPr>
        </p:nvSpPr>
        <p:spPr>
          <a:solidFill>
            <a:schemeClr val="accent2">
              <a:lumMod val="20000"/>
              <a:lumOff val="80000"/>
            </a:schemeClr>
          </a:solidFill>
        </p:spPr>
        <p:txBody>
          <a:bodyPr/>
          <a:lstStyle/>
          <a:p>
            <a:pPr algn="ctr"/>
            <a:r>
              <a:rPr lang="fr-FR" sz="2800" b="1" dirty="0">
                <a:solidFill>
                  <a:schemeClr val="tx1"/>
                </a:solidFill>
                <a:latin typeface="Britannic Bold" panose="020B0903060703020204" pitchFamily="34" charset="0"/>
                <a:cs typeface="Biome" panose="020B0502040204020203" pitchFamily="34" charset="0"/>
              </a:rPr>
              <a:t>Le minimum garanti (</a:t>
            </a:r>
            <a:r>
              <a:rPr lang="fr-FR" sz="2800" b="1" dirty="0" err="1">
                <a:solidFill>
                  <a:schemeClr val="tx1"/>
                </a:solidFill>
                <a:latin typeface="Britannic Bold" panose="020B0903060703020204" pitchFamily="34" charset="0"/>
                <a:cs typeface="Biome" panose="020B0502040204020203" pitchFamily="34" charset="0"/>
              </a:rPr>
              <a:t>miga</a:t>
            </a:r>
            <a:r>
              <a:rPr lang="fr-FR" sz="2800" b="1" dirty="0">
                <a:solidFill>
                  <a:schemeClr val="tx1"/>
                </a:solidFill>
                <a:latin typeface="Britannic Bold" panose="020B0903060703020204" pitchFamily="34" charset="0"/>
                <a:cs typeface="Biome" panose="020B0502040204020203" pitchFamily="34" charset="0"/>
              </a:rPr>
              <a:t>)</a:t>
            </a:r>
            <a:endParaRPr lang="fr-FR" dirty="0">
              <a:solidFill>
                <a:schemeClr val="tx1"/>
              </a:solidFill>
            </a:endParaRPr>
          </a:p>
        </p:txBody>
      </p:sp>
      <p:sp>
        <p:nvSpPr>
          <p:cNvPr id="5" name="Espace réservé du contenu 4">
            <a:extLst>
              <a:ext uri="{FF2B5EF4-FFF2-40B4-BE49-F238E27FC236}">
                <a16:creationId xmlns:a16="http://schemas.microsoft.com/office/drawing/2014/main" id="{8505A95B-C3D6-28BE-A44E-2C61AB88F0C4}"/>
              </a:ext>
            </a:extLst>
          </p:cNvPr>
          <p:cNvSpPr>
            <a:spLocks noGrp="1"/>
          </p:cNvSpPr>
          <p:nvPr>
            <p:ph idx="1"/>
          </p:nvPr>
        </p:nvSpPr>
        <p:spPr>
          <a:xfrm>
            <a:off x="1050879" y="1825625"/>
            <a:ext cx="9810604" cy="4428753"/>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rmAutofit/>
          </a:bodyPr>
          <a:lstStyle/>
          <a:p>
            <a:pPr marL="0" indent="0" algn="just">
              <a:buNone/>
            </a:pPr>
            <a:r>
              <a:rPr lang="fr-FR" sz="2400" dirty="0">
                <a:latin typeface="Corbel" panose="020B0503020204020204" pitchFamily="34" charset="0"/>
              </a:rPr>
              <a:t>La pension de retraite d'un fonctionnaire ne peut pas être inférieure à un montant appelé </a:t>
            </a:r>
            <a:r>
              <a:rPr lang="fr-FR" sz="2400" i="1" dirty="0">
                <a:latin typeface="Corbel" panose="020B0503020204020204" pitchFamily="34" charset="0"/>
              </a:rPr>
              <a:t>minimum garanti</a:t>
            </a:r>
            <a:r>
              <a:rPr lang="fr-FR" sz="2400" dirty="0">
                <a:latin typeface="Corbel" panose="020B0503020204020204" pitchFamily="34" charset="0"/>
              </a:rPr>
              <a:t>. Il est accordé sous conditions. Son montant varie en fonction du nombre d'années de services.</a:t>
            </a:r>
          </a:p>
          <a:p>
            <a:pPr>
              <a:buClr>
                <a:srgbClr val="FF3300"/>
              </a:buClr>
            </a:pPr>
            <a:r>
              <a:rPr lang="fr-FR" sz="2600" b="1" dirty="0">
                <a:latin typeface="Corbel" panose="020B0503020204020204" pitchFamily="34" charset="0"/>
              </a:rPr>
              <a:t>Entre 15 ans et 39 ans de services : </a:t>
            </a:r>
          </a:p>
          <a:p>
            <a:pPr marL="617220" lvl="1" indent="-342900">
              <a:buClr>
                <a:srgbClr val="FF3300"/>
              </a:buClr>
              <a:buFont typeface="Wingdings" panose="05000000000000000000" pitchFamily="2" charset="2"/>
              <a:buChar char="q"/>
            </a:pPr>
            <a:r>
              <a:rPr lang="fr-FR" sz="2400" b="1" dirty="0">
                <a:solidFill>
                  <a:srgbClr val="FF0000"/>
                </a:solidFill>
                <a:latin typeface="Corbel" panose="020B0503020204020204" pitchFamily="34" charset="0"/>
              </a:rPr>
              <a:t>57,5%</a:t>
            </a:r>
            <a:r>
              <a:rPr lang="fr-FR" sz="2400" b="1" dirty="0">
                <a:latin typeface="Corbel" panose="020B0503020204020204" pitchFamily="34" charset="0"/>
              </a:rPr>
              <a:t> de 1.248,33 €pour les 15 premières années</a:t>
            </a:r>
          </a:p>
          <a:p>
            <a:pPr marL="617220" lvl="1" indent="-342900">
              <a:buClr>
                <a:srgbClr val="FF3300"/>
              </a:buClr>
              <a:buFont typeface="Wingdings" panose="05000000000000000000" pitchFamily="2" charset="2"/>
              <a:buChar char="q"/>
            </a:pPr>
            <a:r>
              <a:rPr lang="fr-FR" sz="2400" b="1" dirty="0">
                <a:solidFill>
                  <a:srgbClr val="FF0000"/>
                </a:solidFill>
                <a:latin typeface="Corbel" panose="020B0503020204020204" pitchFamily="34" charset="0"/>
              </a:rPr>
              <a:t>2,5% </a:t>
            </a:r>
            <a:r>
              <a:rPr lang="fr-FR" sz="2400" b="1" dirty="0">
                <a:latin typeface="Corbel" panose="020B0503020204020204" pitchFamily="34" charset="0"/>
              </a:rPr>
              <a:t>de 1.248,33 € pour chaque année entre 15 et 30 ans</a:t>
            </a:r>
          </a:p>
          <a:p>
            <a:pPr marL="617220" lvl="1" indent="-342900">
              <a:buClr>
                <a:srgbClr val="FF3300"/>
              </a:buClr>
              <a:buFont typeface="Wingdings" panose="05000000000000000000" pitchFamily="2" charset="2"/>
              <a:buChar char="q"/>
            </a:pPr>
            <a:r>
              <a:rPr lang="fr-FR" sz="2400" b="1" dirty="0">
                <a:solidFill>
                  <a:srgbClr val="FF0000"/>
                </a:solidFill>
                <a:latin typeface="Corbel" panose="020B0503020204020204" pitchFamily="34" charset="0"/>
              </a:rPr>
              <a:t>0,5%</a:t>
            </a:r>
            <a:r>
              <a:rPr lang="fr-FR" sz="2400" b="1" dirty="0">
                <a:latin typeface="Corbel" panose="020B0503020204020204" pitchFamily="34" charset="0"/>
              </a:rPr>
              <a:t> de 1.248,33 € pour chaque année au-delà de 30 ans</a:t>
            </a:r>
          </a:p>
          <a:p>
            <a:pPr marL="617220" lvl="1" indent="-342900">
              <a:buClr>
                <a:srgbClr val="FF3300"/>
              </a:buClr>
              <a:buFont typeface="Wingdings" panose="05000000000000000000" pitchFamily="2" charset="2"/>
              <a:buChar char="q"/>
            </a:pPr>
            <a:endParaRPr lang="fr-FR" sz="2400" b="1" dirty="0">
              <a:latin typeface="Corbel" panose="020B0503020204020204" pitchFamily="34" charset="0"/>
            </a:endParaRPr>
          </a:p>
          <a:p>
            <a:pPr lvl="1" algn="ctr">
              <a:buClr>
                <a:srgbClr val="FF3300"/>
              </a:buClr>
            </a:pPr>
            <a:r>
              <a:rPr lang="fr-FR" sz="3600" b="1" dirty="0">
                <a:solidFill>
                  <a:srgbClr val="7030A0"/>
                </a:solidFill>
                <a:latin typeface="Corbel" panose="020B0503020204020204" pitchFamily="34" charset="0"/>
              </a:rPr>
              <a:t>30 ans de carrière minimum de 95% soit 1185,91€</a:t>
            </a:r>
          </a:p>
        </p:txBody>
      </p:sp>
      <p:sp>
        <p:nvSpPr>
          <p:cNvPr id="2" name="Espace réservé du numéro de diapositive 1">
            <a:extLst>
              <a:ext uri="{FF2B5EF4-FFF2-40B4-BE49-F238E27FC236}">
                <a16:creationId xmlns:a16="http://schemas.microsoft.com/office/drawing/2014/main" id="{DC1AFF97-21C2-AE11-1E2A-1A41682A8E6A}"/>
              </a:ext>
            </a:extLst>
          </p:cNvPr>
          <p:cNvSpPr>
            <a:spLocks noGrp="1"/>
          </p:cNvSpPr>
          <p:nvPr>
            <p:ph type="sldNum" sz="quarter" idx="12"/>
          </p:nvPr>
        </p:nvSpPr>
        <p:spPr/>
        <p:txBody>
          <a:bodyPr/>
          <a:lstStyle/>
          <a:p>
            <a:fld id="{EAE507D3-C1AF-4300-94F9-ED658B515B94}" type="slidenum">
              <a:rPr lang="fr-FR" smtClean="0"/>
              <a:t>73</a:t>
            </a:fld>
            <a:endParaRPr lang="fr-FR"/>
          </a:p>
        </p:txBody>
      </p:sp>
    </p:spTree>
    <p:extLst>
      <p:ext uri="{BB962C8B-B14F-4D97-AF65-F5344CB8AC3E}">
        <p14:creationId xmlns:p14="http://schemas.microsoft.com/office/powerpoint/2010/main" val="8220481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D865B5B-487B-03BF-4390-9556E69FAC68}"/>
              </a:ext>
            </a:extLst>
          </p:cNvPr>
          <p:cNvSpPr>
            <a:spLocks noGrp="1"/>
          </p:cNvSpPr>
          <p:nvPr>
            <p:ph type="title"/>
          </p:nvPr>
        </p:nvSpPr>
        <p:spPr>
          <a:solidFill>
            <a:schemeClr val="accent1">
              <a:lumMod val="20000"/>
              <a:lumOff val="80000"/>
            </a:schemeClr>
          </a:solidFill>
        </p:spPr>
        <p:txBody>
          <a:bodyPr/>
          <a:lstStyle/>
          <a:p>
            <a:pPr algn="ctr"/>
            <a:r>
              <a:rPr lang="fr-FR" sz="2800" b="1" dirty="0">
                <a:solidFill>
                  <a:schemeClr val="tx1"/>
                </a:solidFill>
                <a:latin typeface="Britannic Bold" panose="020B0903060703020204" pitchFamily="34" charset="0"/>
                <a:cs typeface="Biome" panose="020B0502040204020203" pitchFamily="34" charset="0"/>
              </a:rPr>
              <a:t>Le minimum contributif (MICO) du régime général</a:t>
            </a:r>
            <a:endParaRPr lang="fr-FR" dirty="0">
              <a:solidFill>
                <a:schemeClr val="tx1"/>
              </a:solidFill>
            </a:endParaRPr>
          </a:p>
        </p:txBody>
      </p:sp>
      <p:sp>
        <p:nvSpPr>
          <p:cNvPr id="5" name="Espace réservé du contenu 4">
            <a:extLst>
              <a:ext uri="{FF2B5EF4-FFF2-40B4-BE49-F238E27FC236}">
                <a16:creationId xmlns:a16="http://schemas.microsoft.com/office/drawing/2014/main" id="{8505A95B-C3D6-28BE-A44E-2C61AB88F0C4}"/>
              </a:ext>
            </a:extLst>
          </p:cNvPr>
          <p:cNvSpPr>
            <a:spLocks noGrp="1"/>
          </p:cNvSpPr>
          <p:nvPr>
            <p:ph idx="1"/>
          </p:nvPr>
        </p:nvSpPr>
        <p: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Autofit/>
          </a:bodyPr>
          <a:lstStyle/>
          <a:p>
            <a:pPr algn="just">
              <a:spcAft>
                <a:spcPts val="600"/>
              </a:spcAft>
            </a:pPr>
            <a:r>
              <a:rPr lang="fr-FR" sz="2400" b="1" dirty="0">
                <a:solidFill>
                  <a:srgbClr val="FF0000"/>
                </a:solidFill>
                <a:effectLst/>
                <a:latin typeface="Corbel" panose="020B0503020204020204" pitchFamily="34" charset="0"/>
                <a:ea typeface="Calibri" panose="020F0502020204030204" pitchFamily="34" charset="0"/>
                <a:cs typeface="Times New Roman" panose="02020603050405020304" pitchFamily="18" charset="0"/>
              </a:rPr>
              <a:t>Le MICO est un dispositif de droit garanti sur cotisations</a:t>
            </a:r>
            <a:endParaRPr lang="fr-FR" sz="2400" dirty="0">
              <a:effectLst/>
              <a:latin typeface="Corbel" panose="020B0503020204020204" pitchFamily="34" charset="0"/>
              <a:ea typeface="Calibri" panose="020F0502020204030204" pitchFamily="34" charset="0"/>
              <a:cs typeface="Times New Roman" panose="02020603050405020304" pitchFamily="18" charset="0"/>
            </a:endParaRPr>
          </a:p>
          <a:p>
            <a:pPr algn="just"/>
            <a:r>
              <a:rPr lang="fr-FR" sz="2400" b="1" dirty="0">
                <a:effectLst/>
                <a:latin typeface="Corbel" panose="020B0503020204020204" pitchFamily="34" charset="0"/>
                <a:ea typeface="Calibri" panose="020F0502020204030204" pitchFamily="34" charset="0"/>
                <a:cs typeface="Times New Roman" panose="02020603050405020304" pitchFamily="18" charset="0"/>
              </a:rPr>
              <a:t>automatique</a:t>
            </a:r>
            <a:r>
              <a:rPr lang="fr-FR" sz="2400" dirty="0">
                <a:effectLst/>
                <a:latin typeface="Corbel" panose="020B0503020204020204" pitchFamily="34" charset="0"/>
                <a:ea typeface="Calibri" panose="020F0502020204030204" pitchFamily="34" charset="0"/>
                <a:cs typeface="Times New Roman" panose="02020603050405020304" pitchFamily="18" charset="0"/>
              </a:rPr>
              <a:t> </a:t>
            </a:r>
            <a:r>
              <a:rPr lang="fr-FR" sz="2400" b="1" dirty="0">
                <a:effectLst/>
                <a:latin typeface="Corbel" panose="020B0503020204020204" pitchFamily="34" charset="0"/>
                <a:ea typeface="Calibri" panose="020F0502020204030204" pitchFamily="34" charset="0"/>
                <a:cs typeface="Times New Roman" panose="02020603050405020304" pitchFamily="18" charset="0"/>
              </a:rPr>
              <a:t>dès lors qu’on a effectué une carrière complète</a:t>
            </a:r>
            <a:r>
              <a:rPr lang="fr-FR" sz="2400" dirty="0">
                <a:effectLst/>
                <a:latin typeface="Corbel" panose="020B0503020204020204" pitchFamily="34" charset="0"/>
                <a:ea typeface="Calibri" panose="020F0502020204030204" pitchFamily="34" charset="0"/>
                <a:cs typeface="Times New Roman" panose="02020603050405020304" pitchFamily="18" charset="0"/>
              </a:rPr>
              <a:t>, qu’on a liquidé </a:t>
            </a:r>
            <a:r>
              <a:rPr lang="fr-FR" sz="2400" b="1" dirty="0">
                <a:effectLst/>
                <a:latin typeface="Corbel" panose="020B0503020204020204" pitchFamily="34" charset="0"/>
                <a:ea typeface="Calibri" panose="020F0502020204030204" pitchFamily="34" charset="0"/>
                <a:cs typeface="Times New Roman" panose="02020603050405020304" pitchFamily="18" charset="0"/>
              </a:rPr>
              <a:t>toutes ses pensions de retraite</a:t>
            </a:r>
            <a:r>
              <a:rPr lang="fr-FR" sz="2400" dirty="0">
                <a:effectLst/>
                <a:latin typeface="Corbel" panose="020B0503020204020204" pitchFamily="34" charset="0"/>
                <a:ea typeface="Calibri" panose="020F0502020204030204" pitchFamily="34" charset="0"/>
                <a:cs typeface="Times New Roman" panose="02020603050405020304" pitchFamily="18" charset="0"/>
              </a:rPr>
              <a:t>, et que le total de celles-ci est </a:t>
            </a:r>
            <a:r>
              <a:rPr lang="fr-FR" sz="2400" b="1" dirty="0">
                <a:effectLst/>
                <a:latin typeface="Corbel" panose="020B0503020204020204" pitchFamily="34" charset="0"/>
                <a:ea typeface="Calibri" panose="020F0502020204030204" pitchFamily="34" charset="0"/>
                <a:cs typeface="Times New Roman" panose="02020603050405020304" pitchFamily="18" charset="0"/>
              </a:rPr>
              <a:t>inférieur à </a:t>
            </a:r>
            <a:r>
              <a:rPr lang="fr-FR" sz="2400" b="1" dirty="0">
                <a:latin typeface="Corbel" panose="020B0503020204020204" pitchFamily="34" charset="0"/>
                <a:ea typeface="Calibri" panose="020F0502020204030204" pitchFamily="34" charset="0"/>
                <a:cs typeface="Times New Roman" panose="02020603050405020304" pitchFamily="18" charset="0"/>
              </a:rPr>
              <a:t>1.309,75</a:t>
            </a:r>
            <a:r>
              <a:rPr lang="fr-FR" sz="2400" b="1" dirty="0">
                <a:effectLst/>
                <a:latin typeface="Corbel" panose="020B0503020204020204" pitchFamily="34" charset="0"/>
                <a:ea typeface="Calibri" panose="020F0502020204030204" pitchFamily="34" charset="0"/>
                <a:cs typeface="Times New Roman" panose="02020603050405020304" pitchFamily="18" charset="0"/>
              </a:rPr>
              <a:t> € par mois</a:t>
            </a:r>
            <a:r>
              <a:rPr lang="fr-FR" sz="2400" dirty="0">
                <a:effectLst/>
                <a:latin typeface="Corbel" panose="020B0503020204020204" pitchFamily="34" charset="0"/>
                <a:ea typeface="Calibri" panose="020F0502020204030204" pitchFamily="34" charset="0"/>
                <a:cs typeface="Times New Roman" panose="02020603050405020304" pitchFamily="18" charset="0"/>
              </a:rPr>
              <a:t>. </a:t>
            </a:r>
          </a:p>
          <a:p>
            <a:pPr algn="just"/>
            <a:r>
              <a:rPr lang="fr-FR" sz="2400" dirty="0">
                <a:effectLst/>
                <a:latin typeface="Corbel" panose="020B0503020204020204" pitchFamily="34" charset="0"/>
                <a:ea typeface="Calibri" panose="020F0502020204030204" pitchFamily="34" charset="0"/>
                <a:cs typeface="Times New Roman" panose="02020603050405020304" pitchFamily="18" charset="0"/>
              </a:rPr>
              <a:t>Son </a:t>
            </a:r>
            <a:r>
              <a:rPr lang="fr-FR" sz="2400" b="1" dirty="0">
                <a:solidFill>
                  <a:srgbClr val="FF0000"/>
                </a:solidFill>
                <a:effectLst/>
                <a:latin typeface="Corbel" panose="020B0503020204020204" pitchFamily="34" charset="0"/>
                <a:ea typeface="Calibri" panose="020F0502020204030204" pitchFamily="34" charset="0"/>
                <a:cs typeface="Times New Roman" panose="02020603050405020304" pitchFamily="18" charset="0"/>
              </a:rPr>
              <a:t>montant est de 684,14 € par mois, et peut être porté à 747,57 € </a:t>
            </a:r>
            <a:r>
              <a:rPr lang="fr-FR" sz="2400" dirty="0">
                <a:effectLst/>
                <a:latin typeface="Corbel" panose="020B0503020204020204" pitchFamily="34" charset="0"/>
                <a:ea typeface="Calibri" panose="020F0502020204030204" pitchFamily="34" charset="0"/>
                <a:cs typeface="Times New Roman" panose="02020603050405020304" pitchFamily="18" charset="0"/>
              </a:rPr>
              <a:t>si on a effectivement cotisé au moins 120 trimestres au régime général (</a:t>
            </a:r>
            <a:r>
              <a:rPr lang="fr-FR" sz="2400" i="1" dirty="0">
                <a:effectLst/>
                <a:latin typeface="Corbel" panose="020B0503020204020204" pitchFamily="34" charset="0"/>
                <a:ea typeface="Calibri" panose="020F0502020204030204" pitchFamily="34" charset="0"/>
                <a:cs typeface="Times New Roman" panose="02020603050405020304" pitchFamily="18" charset="0"/>
              </a:rPr>
              <a:t>est ainsi opéré une distinction entre trimestres cotisés et trimestres assimilés</a:t>
            </a:r>
            <a:r>
              <a:rPr lang="fr-FR" sz="2400" dirty="0">
                <a:effectLst/>
                <a:latin typeface="Corbel" panose="020B0503020204020204" pitchFamily="34" charset="0"/>
                <a:ea typeface="Calibri" panose="020F0502020204030204" pitchFamily="34" charset="0"/>
                <a:cs typeface="Times New Roman" panose="02020603050405020304" pitchFamily="18" charset="0"/>
              </a:rPr>
              <a:t>).</a:t>
            </a:r>
          </a:p>
          <a:p>
            <a:pPr algn="just"/>
            <a:r>
              <a:rPr lang="fr-FR" sz="2400" dirty="0">
                <a:effectLst/>
                <a:latin typeface="Corbel" panose="020B0503020204020204" pitchFamily="34" charset="0"/>
                <a:ea typeface="Calibri" panose="020F0502020204030204" pitchFamily="34" charset="0"/>
                <a:cs typeface="Times New Roman" panose="02020603050405020304" pitchFamily="18" charset="0"/>
              </a:rPr>
              <a:t>Ce dispositif est </a:t>
            </a:r>
            <a:r>
              <a:rPr lang="fr-FR" sz="2400" b="1" dirty="0">
                <a:effectLst/>
                <a:latin typeface="Corbel" panose="020B0503020204020204" pitchFamily="34" charset="0"/>
                <a:ea typeface="Calibri" panose="020F0502020204030204" pitchFamily="34" charset="0"/>
                <a:cs typeface="Times New Roman" panose="02020603050405020304" pitchFamily="18" charset="0"/>
              </a:rPr>
              <a:t>appliqué sur la retraite de base</a:t>
            </a:r>
            <a:r>
              <a:rPr lang="fr-FR" sz="2400" dirty="0">
                <a:effectLst/>
                <a:latin typeface="Corbel" panose="020B0503020204020204" pitchFamily="34" charset="0"/>
                <a:ea typeface="Calibri" panose="020F0502020204030204" pitchFamily="34" charset="0"/>
                <a:cs typeface="Times New Roman" panose="02020603050405020304" pitchFamily="18" charset="0"/>
              </a:rPr>
              <a:t>, qui est automatiquement portée jusqu’à ce montant dans la limite du plafond. </a:t>
            </a:r>
          </a:p>
          <a:p>
            <a:endParaRPr lang="fr-FR" sz="2400" dirty="0">
              <a:latin typeface="Corbel" panose="020B0503020204020204" pitchFamily="34" charset="0"/>
            </a:endParaRPr>
          </a:p>
        </p:txBody>
      </p:sp>
      <p:sp>
        <p:nvSpPr>
          <p:cNvPr id="2" name="Espace réservé du numéro de diapositive 1">
            <a:extLst>
              <a:ext uri="{FF2B5EF4-FFF2-40B4-BE49-F238E27FC236}">
                <a16:creationId xmlns:a16="http://schemas.microsoft.com/office/drawing/2014/main" id="{80C406AC-7C9C-2976-7D5F-8700E9BE77E6}"/>
              </a:ext>
            </a:extLst>
          </p:cNvPr>
          <p:cNvSpPr>
            <a:spLocks noGrp="1"/>
          </p:cNvSpPr>
          <p:nvPr>
            <p:ph type="sldNum" sz="quarter" idx="12"/>
          </p:nvPr>
        </p:nvSpPr>
        <p:spPr/>
        <p:txBody>
          <a:bodyPr/>
          <a:lstStyle/>
          <a:p>
            <a:fld id="{EAE507D3-C1AF-4300-94F9-ED658B515B94}" type="slidenum">
              <a:rPr lang="fr-FR" smtClean="0"/>
              <a:t>74</a:t>
            </a:fld>
            <a:endParaRPr lang="fr-FR"/>
          </a:p>
        </p:txBody>
      </p:sp>
    </p:spTree>
    <p:extLst>
      <p:ext uri="{BB962C8B-B14F-4D97-AF65-F5344CB8AC3E}">
        <p14:creationId xmlns:p14="http://schemas.microsoft.com/office/powerpoint/2010/main" val="5447017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CDBD8E64-8AC2-9D97-A735-785E5E76D9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5606" y="372533"/>
            <a:ext cx="10754528" cy="5804747"/>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pic>
      <p:sp>
        <p:nvSpPr>
          <p:cNvPr id="2" name="Espace réservé du numéro de diapositive 1">
            <a:extLst>
              <a:ext uri="{FF2B5EF4-FFF2-40B4-BE49-F238E27FC236}">
                <a16:creationId xmlns:a16="http://schemas.microsoft.com/office/drawing/2014/main" id="{3C317D24-C22C-C4DA-9722-6D5619EA5C3F}"/>
              </a:ext>
            </a:extLst>
          </p:cNvPr>
          <p:cNvSpPr>
            <a:spLocks noGrp="1"/>
          </p:cNvSpPr>
          <p:nvPr>
            <p:ph type="sldNum" sz="quarter" idx="12"/>
          </p:nvPr>
        </p:nvSpPr>
        <p:spPr/>
        <p:txBody>
          <a:bodyPr/>
          <a:lstStyle/>
          <a:p>
            <a:fld id="{EAE507D3-C1AF-4300-94F9-ED658B515B94}" type="slidenum">
              <a:rPr lang="fr-FR" smtClean="0"/>
              <a:t>75</a:t>
            </a:fld>
            <a:endParaRPr lang="fr-FR"/>
          </a:p>
        </p:txBody>
      </p:sp>
    </p:spTree>
    <p:extLst>
      <p:ext uri="{BB962C8B-B14F-4D97-AF65-F5344CB8AC3E}">
        <p14:creationId xmlns:p14="http://schemas.microsoft.com/office/powerpoint/2010/main" val="1798526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D865B5B-487B-03BF-4390-9556E69FAC68}"/>
              </a:ext>
            </a:extLst>
          </p:cNvPr>
          <p:cNvSpPr>
            <a:spLocks noGrp="1"/>
          </p:cNvSpPr>
          <p:nvPr>
            <p:ph type="title"/>
          </p:nvPr>
        </p:nvSpPr>
        <p:spPr>
          <a:solidFill>
            <a:schemeClr val="accent1">
              <a:lumMod val="20000"/>
              <a:lumOff val="80000"/>
            </a:schemeClr>
          </a:solidFill>
        </p:spPr>
        <p:txBody>
          <a:bodyPr/>
          <a:lstStyle/>
          <a:p>
            <a:pPr algn="ctr"/>
            <a:r>
              <a:rPr lang="fr-FR" sz="2800" b="1" dirty="0">
                <a:solidFill>
                  <a:schemeClr val="tx1"/>
                </a:solidFill>
                <a:latin typeface="Britannic Bold" panose="020B0903060703020204" pitchFamily="34" charset="0"/>
                <a:cs typeface="Biome" panose="020B0502040204020203" pitchFamily="34" charset="0"/>
              </a:rPr>
              <a:t>Le minimum à 1.200 € = en fait + 100 €</a:t>
            </a:r>
            <a:endParaRPr lang="fr-FR" dirty="0">
              <a:solidFill>
                <a:schemeClr val="tx1"/>
              </a:solidFill>
            </a:endParaRPr>
          </a:p>
        </p:txBody>
      </p:sp>
      <p:sp>
        <p:nvSpPr>
          <p:cNvPr id="5" name="Espace réservé du contenu 4">
            <a:extLst>
              <a:ext uri="{FF2B5EF4-FFF2-40B4-BE49-F238E27FC236}">
                <a16:creationId xmlns:a16="http://schemas.microsoft.com/office/drawing/2014/main" id="{8505A95B-C3D6-28BE-A44E-2C61AB88F0C4}"/>
              </a:ext>
            </a:extLst>
          </p:cNvPr>
          <p:cNvSpPr>
            <a:spLocks noGrp="1"/>
          </p:cNvSpPr>
          <p:nvPr>
            <p:ph idx="1"/>
          </p:nvPr>
        </p:nvSpPr>
        <p:spPr>
          <a:xfrm>
            <a:off x="1050879" y="1825625"/>
            <a:ext cx="9810604" cy="4428753"/>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Autofit/>
          </a:bodyPr>
          <a:lstStyle/>
          <a:p>
            <a:r>
              <a:rPr lang="fr-FR" sz="2800" dirty="0">
                <a:latin typeface="Corbel" panose="020B0503020204020204" pitchFamily="34" charset="0"/>
              </a:rPr>
              <a:t>Objectif d’une </a:t>
            </a:r>
            <a:r>
              <a:rPr lang="fr-FR" sz="2800" b="1" dirty="0">
                <a:solidFill>
                  <a:srgbClr val="C00000"/>
                </a:solidFill>
                <a:latin typeface="Corbel" panose="020B0503020204020204" pitchFamily="34" charset="0"/>
              </a:rPr>
              <a:t>pension brute à 85% du SMIC net</a:t>
            </a:r>
            <a:r>
              <a:rPr lang="fr-FR" sz="2800" dirty="0">
                <a:latin typeface="Corbel" panose="020B0503020204020204" pitchFamily="34" charset="0"/>
              </a:rPr>
              <a:t> pour une carrière complète</a:t>
            </a:r>
          </a:p>
          <a:p>
            <a:r>
              <a:rPr lang="fr-FR" sz="2800" b="1" dirty="0">
                <a:solidFill>
                  <a:srgbClr val="7030A0"/>
                </a:solidFill>
                <a:latin typeface="Corbel" panose="020B0503020204020204" pitchFamily="34" charset="0"/>
              </a:rPr>
              <a:t>Ne concerne que les futurs retraités </a:t>
            </a:r>
            <a:r>
              <a:rPr lang="fr-FR" sz="2800" dirty="0">
                <a:latin typeface="Corbel" panose="020B0503020204020204" pitchFamily="34" charset="0"/>
              </a:rPr>
              <a:t>(mesure à prendre pour les retraités actuels - coût 2,4Mds€ en 2024)</a:t>
            </a:r>
          </a:p>
          <a:p>
            <a:r>
              <a:rPr lang="fr-FR" sz="2800" dirty="0">
                <a:latin typeface="Corbel" panose="020B0503020204020204" pitchFamily="34" charset="0"/>
              </a:rPr>
              <a:t>S’entend sur </a:t>
            </a:r>
            <a:r>
              <a:rPr lang="fr-FR" sz="2800" b="1" dirty="0">
                <a:latin typeface="Corbel" panose="020B0503020204020204" pitchFamily="34" charset="0"/>
              </a:rPr>
              <a:t>carrière complète avec 120 trimestres cotisés </a:t>
            </a:r>
            <a:r>
              <a:rPr lang="fr-FR" sz="2800" dirty="0">
                <a:latin typeface="Corbel" panose="020B0503020204020204" pitchFamily="34" charset="0"/>
              </a:rPr>
              <a:t>RG</a:t>
            </a:r>
          </a:p>
          <a:p>
            <a:r>
              <a:rPr lang="fr-FR" sz="2800" dirty="0">
                <a:latin typeface="Corbel" panose="020B0503020204020204" pitchFamily="34" charset="0"/>
              </a:rPr>
              <a:t>Augmentation du MICO (+25€) et </a:t>
            </a:r>
            <a:r>
              <a:rPr lang="fr-FR" sz="2800" b="1" dirty="0">
                <a:solidFill>
                  <a:srgbClr val="C00000"/>
                </a:solidFill>
                <a:latin typeface="Corbel" panose="020B0503020204020204" pitchFamily="34" charset="0"/>
              </a:rPr>
              <a:t>MICO majoré (+75€)</a:t>
            </a:r>
          </a:p>
          <a:p>
            <a:r>
              <a:rPr lang="fr-FR" sz="2800" dirty="0">
                <a:latin typeface="Corbel" panose="020B0503020204020204" pitchFamily="34" charset="0"/>
              </a:rPr>
              <a:t>Implique </a:t>
            </a:r>
            <a:r>
              <a:rPr lang="fr-FR" sz="2800" b="1" dirty="0">
                <a:latin typeface="Corbel" panose="020B0503020204020204" pitchFamily="34" charset="0"/>
              </a:rPr>
              <a:t>retraite de base + </a:t>
            </a:r>
            <a:r>
              <a:rPr lang="fr-FR" sz="2800" b="1" dirty="0">
                <a:solidFill>
                  <a:srgbClr val="7030A0"/>
                </a:solidFill>
                <a:latin typeface="Corbel" panose="020B0503020204020204" pitchFamily="34" charset="0"/>
              </a:rPr>
              <a:t>complémentaire</a:t>
            </a:r>
            <a:endParaRPr lang="fr-FR" b="1" dirty="0">
              <a:solidFill>
                <a:srgbClr val="7030A0"/>
              </a:solidFill>
              <a:latin typeface="Corbel" panose="020B0503020204020204" pitchFamily="34" charset="0"/>
            </a:endParaRPr>
          </a:p>
          <a:p>
            <a:r>
              <a:rPr lang="fr-FR" sz="2800" b="1" dirty="0">
                <a:solidFill>
                  <a:srgbClr val="7030A0"/>
                </a:solidFill>
                <a:latin typeface="Corbel" panose="020B0503020204020204" pitchFamily="34" charset="0"/>
              </a:rPr>
              <a:t>La retraite complémentaire est supposée avoir été cotisée au SMIC </a:t>
            </a:r>
            <a:r>
              <a:rPr lang="fr-FR" b="1" dirty="0">
                <a:solidFill>
                  <a:srgbClr val="7030A0"/>
                </a:solidFill>
                <a:latin typeface="Corbel" panose="020B0503020204020204" pitchFamily="34" charset="0"/>
              </a:rPr>
              <a:t>=</a:t>
            </a:r>
            <a:r>
              <a:rPr lang="fr-FR" sz="2800" b="1" dirty="0">
                <a:solidFill>
                  <a:srgbClr val="7030A0"/>
                </a:solidFill>
                <a:latin typeface="Corbel" panose="020B0503020204020204" pitchFamily="34" charset="0"/>
              </a:rPr>
              <a:t> il y aura toujours des retraites inférieures à 1200€</a:t>
            </a:r>
            <a:endParaRPr lang="fr-FR" sz="2800" dirty="0">
              <a:latin typeface="Corbel" panose="020B0503020204020204" pitchFamily="34" charset="0"/>
            </a:endParaRPr>
          </a:p>
        </p:txBody>
      </p:sp>
      <p:sp>
        <p:nvSpPr>
          <p:cNvPr id="2" name="Espace réservé du numéro de diapositive 1">
            <a:extLst>
              <a:ext uri="{FF2B5EF4-FFF2-40B4-BE49-F238E27FC236}">
                <a16:creationId xmlns:a16="http://schemas.microsoft.com/office/drawing/2014/main" id="{F6FB85A1-0377-5536-96EE-E974FE1E555D}"/>
              </a:ext>
            </a:extLst>
          </p:cNvPr>
          <p:cNvSpPr>
            <a:spLocks noGrp="1"/>
          </p:cNvSpPr>
          <p:nvPr>
            <p:ph type="sldNum" sz="quarter" idx="12"/>
          </p:nvPr>
        </p:nvSpPr>
        <p:spPr/>
        <p:txBody>
          <a:bodyPr/>
          <a:lstStyle/>
          <a:p>
            <a:fld id="{EAE507D3-C1AF-4300-94F9-ED658B515B94}" type="slidenum">
              <a:rPr lang="fr-FR" smtClean="0"/>
              <a:t>76</a:t>
            </a:fld>
            <a:endParaRPr lang="fr-FR"/>
          </a:p>
        </p:txBody>
      </p:sp>
    </p:spTree>
    <p:extLst>
      <p:ext uri="{BB962C8B-B14F-4D97-AF65-F5344CB8AC3E}">
        <p14:creationId xmlns:p14="http://schemas.microsoft.com/office/powerpoint/2010/main" val="1361957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texte&#10;&#10;Description générée automatiquement">
            <a:extLst>
              <a:ext uri="{FF2B5EF4-FFF2-40B4-BE49-F238E27FC236}">
                <a16:creationId xmlns:a16="http://schemas.microsoft.com/office/drawing/2014/main" id="{B8FBE482-6708-2FA3-5F91-A532E259FC26}"/>
              </a:ext>
            </a:extLst>
          </p:cNvPr>
          <p:cNvPicPr>
            <a:picLocks noChangeAspect="1"/>
          </p:cNvPicPr>
          <p:nvPr/>
        </p:nvPicPr>
        <p:blipFill rotWithShape="1">
          <a:blip r:embed="rId2">
            <a:extLst>
              <a:ext uri="{28A0092B-C50C-407E-A947-70E740481C1C}">
                <a14:useLocalDpi xmlns:a14="http://schemas.microsoft.com/office/drawing/2010/main" val="0"/>
              </a:ext>
            </a:extLst>
          </a:blip>
          <a:srcRect b="881"/>
          <a:stretch/>
        </p:blipFill>
        <p:spPr>
          <a:xfrm>
            <a:off x="21" y="0"/>
            <a:ext cx="12191979" cy="6857999"/>
          </a:xfrm>
          <a:prstGeom prst="rect">
            <a:avLst/>
          </a:prstGeom>
        </p:spPr>
      </p:pic>
      <p:sp>
        <p:nvSpPr>
          <p:cNvPr id="2" name="Titre 1">
            <a:extLst>
              <a:ext uri="{FF2B5EF4-FFF2-40B4-BE49-F238E27FC236}">
                <a16:creationId xmlns:a16="http://schemas.microsoft.com/office/drawing/2014/main" id="{76628574-909C-AF98-0498-07555AA62C61}"/>
              </a:ext>
            </a:extLst>
          </p:cNvPr>
          <p:cNvSpPr>
            <a:spLocks noGrp="1"/>
          </p:cNvSpPr>
          <p:nvPr>
            <p:ph type="ctrTitle"/>
          </p:nvPr>
        </p:nvSpPr>
        <p:spPr>
          <a:xfrm>
            <a:off x="893927" y="1255594"/>
            <a:ext cx="3002509" cy="2224585"/>
          </a:xfrm>
          <a:noFill/>
        </p:spPr>
        <p:txBody>
          <a:bodyPr>
            <a:normAutofit/>
          </a:bodyPr>
          <a:lstStyle/>
          <a:p>
            <a:r>
              <a:rPr lang="fr-FR" sz="2400" b="1" dirty="0">
                <a:latin typeface="Britannic Bold" panose="020B0903060703020204" pitchFamily="34" charset="0"/>
              </a:rPr>
              <a:t>L’emploi des séniors</a:t>
            </a:r>
            <a:endParaRPr lang="fr-FR" sz="2600" b="1" dirty="0"/>
          </a:p>
        </p:txBody>
      </p:sp>
      <p:sp>
        <p:nvSpPr>
          <p:cNvPr id="3" name="Sous-titre 2">
            <a:extLst>
              <a:ext uri="{FF2B5EF4-FFF2-40B4-BE49-F238E27FC236}">
                <a16:creationId xmlns:a16="http://schemas.microsoft.com/office/drawing/2014/main" id="{97F62199-C165-7B7A-FB9B-8C3478566CFE}"/>
              </a:ext>
            </a:extLst>
          </p:cNvPr>
          <p:cNvSpPr>
            <a:spLocks noGrp="1"/>
          </p:cNvSpPr>
          <p:nvPr>
            <p:ph type="subTitle" idx="1"/>
          </p:nvPr>
        </p:nvSpPr>
        <p:spPr>
          <a:xfrm>
            <a:off x="778966" y="3674977"/>
            <a:ext cx="3258348" cy="667461"/>
          </a:xfrm>
          <a:blipFill>
            <a:blip r:embed="rId3">
              <a:alphaModFix amt="30000"/>
            </a:blip>
            <a:stretch>
              <a:fillRect/>
            </a:stretch>
          </a:blipFill>
        </p:spPr>
        <p:txBody>
          <a:bodyPr>
            <a:noAutofit/>
          </a:bodyPr>
          <a:lstStyle/>
          <a:p>
            <a:pPr>
              <a:lnSpc>
                <a:spcPct val="260000"/>
              </a:lnSpc>
            </a:pPr>
            <a:r>
              <a:rPr lang="fr-FR" sz="1600" b="1" dirty="0"/>
              <a:t>Journée UFSE 16 janvier 2023</a:t>
            </a:r>
          </a:p>
        </p:txBody>
      </p:sp>
      <p:sp>
        <p:nvSpPr>
          <p:cNvPr id="5" name="Espace réservé du numéro de diapositive 4">
            <a:extLst>
              <a:ext uri="{FF2B5EF4-FFF2-40B4-BE49-F238E27FC236}">
                <a16:creationId xmlns:a16="http://schemas.microsoft.com/office/drawing/2014/main" id="{42C0F948-2E72-6E58-A9BB-A80D1236E136}"/>
              </a:ext>
            </a:extLst>
          </p:cNvPr>
          <p:cNvSpPr>
            <a:spLocks noGrp="1"/>
          </p:cNvSpPr>
          <p:nvPr>
            <p:ph type="sldNum" sz="quarter" idx="12"/>
          </p:nvPr>
        </p:nvSpPr>
        <p:spPr/>
        <p:txBody>
          <a:bodyPr/>
          <a:lstStyle/>
          <a:p>
            <a:fld id="{EAE507D3-C1AF-4300-94F9-ED658B515B94}" type="slidenum">
              <a:rPr lang="fr-FR" smtClean="0"/>
              <a:t>77</a:t>
            </a:fld>
            <a:endParaRPr lang="fr-FR"/>
          </a:p>
        </p:txBody>
      </p:sp>
    </p:spTree>
    <p:extLst>
      <p:ext uri="{BB962C8B-B14F-4D97-AF65-F5344CB8AC3E}">
        <p14:creationId xmlns:p14="http://schemas.microsoft.com/office/powerpoint/2010/main" val="6445740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12">
            <a:extLst>
              <a:ext uri="{FF2B5EF4-FFF2-40B4-BE49-F238E27FC236}">
                <a16:creationId xmlns:a16="http://schemas.microsoft.com/office/drawing/2014/main" id="{4F489680-FFD1-70E3-4A5D-7E6AB25AD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93" y="188258"/>
            <a:ext cx="11471175" cy="6463553"/>
          </a:xfrm>
          <a:prstGeom prst="rect">
            <a:avLst/>
          </a:prstGeom>
        </p:spPr>
      </p:pic>
      <p:sp>
        <p:nvSpPr>
          <p:cNvPr id="2" name="Espace réservé du numéro de diapositive 1">
            <a:extLst>
              <a:ext uri="{FF2B5EF4-FFF2-40B4-BE49-F238E27FC236}">
                <a16:creationId xmlns:a16="http://schemas.microsoft.com/office/drawing/2014/main" id="{DE1AA9E1-B599-ABB1-009D-CB82EDBCA99A}"/>
              </a:ext>
            </a:extLst>
          </p:cNvPr>
          <p:cNvSpPr>
            <a:spLocks noGrp="1"/>
          </p:cNvSpPr>
          <p:nvPr>
            <p:ph type="sldNum" sz="quarter" idx="12"/>
          </p:nvPr>
        </p:nvSpPr>
        <p:spPr/>
        <p:txBody>
          <a:bodyPr/>
          <a:lstStyle/>
          <a:p>
            <a:fld id="{EAE507D3-C1AF-4300-94F9-ED658B515B94}" type="slidenum">
              <a:rPr lang="fr-FR" smtClean="0"/>
              <a:t>78</a:t>
            </a:fld>
            <a:endParaRPr lang="fr-FR"/>
          </a:p>
        </p:txBody>
      </p:sp>
    </p:spTree>
    <p:extLst>
      <p:ext uri="{BB962C8B-B14F-4D97-AF65-F5344CB8AC3E}">
        <p14:creationId xmlns:p14="http://schemas.microsoft.com/office/powerpoint/2010/main" val="37043658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598C405A-F516-53DA-2D07-97AFB313F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93" y="322728"/>
            <a:ext cx="11784865" cy="6293225"/>
          </a:xfrm>
          <a:prstGeom prst="rect">
            <a:avLst/>
          </a:prstGeom>
        </p:spPr>
      </p:pic>
      <p:sp>
        <p:nvSpPr>
          <p:cNvPr id="2" name="Espace réservé du numéro de diapositive 1">
            <a:extLst>
              <a:ext uri="{FF2B5EF4-FFF2-40B4-BE49-F238E27FC236}">
                <a16:creationId xmlns:a16="http://schemas.microsoft.com/office/drawing/2014/main" id="{D041F686-E63B-4617-4DFC-9BA5F05A753D}"/>
              </a:ext>
            </a:extLst>
          </p:cNvPr>
          <p:cNvSpPr>
            <a:spLocks noGrp="1"/>
          </p:cNvSpPr>
          <p:nvPr>
            <p:ph type="sldNum" sz="quarter" idx="12"/>
          </p:nvPr>
        </p:nvSpPr>
        <p:spPr/>
        <p:txBody>
          <a:bodyPr/>
          <a:lstStyle/>
          <a:p>
            <a:fld id="{EAE507D3-C1AF-4300-94F9-ED658B515B94}" type="slidenum">
              <a:rPr lang="fr-FR" smtClean="0"/>
              <a:t>79</a:t>
            </a:fld>
            <a:endParaRPr lang="fr-FR"/>
          </a:p>
        </p:txBody>
      </p:sp>
    </p:spTree>
    <p:extLst>
      <p:ext uri="{BB962C8B-B14F-4D97-AF65-F5344CB8AC3E}">
        <p14:creationId xmlns:p14="http://schemas.microsoft.com/office/powerpoint/2010/main" val="2657072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enjeux</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lnSpcReduction="10000"/>
          </a:bodyPr>
          <a:lstStyle/>
          <a:p>
            <a:pPr marL="0" indent="0">
              <a:buNone/>
            </a:pPr>
            <a:r>
              <a:rPr lang="fr-FR" sz="4000" dirty="0"/>
              <a:t>La fonction publique ne restera pas le dernier grand régime spécial « ad vitam aeternam » (suppression EDF et RATP, Banque de France, clercs de notaire)</a:t>
            </a:r>
          </a:p>
          <a:p>
            <a:pPr>
              <a:buFontTx/>
              <a:buChar char="-"/>
            </a:pPr>
            <a:r>
              <a:rPr lang="fr-FR" sz="4000" dirty="0"/>
              <a:t>Enjeu de la conférence salariale de 2023 : en finir avec une carrière salariale ascendante (c’est déjà le cas pour les cadres supérieurs)</a:t>
            </a:r>
          </a:p>
          <a:p>
            <a:pPr marL="0" indent="0">
              <a:buNone/>
            </a:pPr>
            <a:r>
              <a:rPr lang="fr-FR" sz="4000" dirty="0"/>
              <a:t>- pour passer aux 25 meilleures années ?</a:t>
            </a:r>
          </a:p>
          <a:p>
            <a:pPr marL="0" indent="0">
              <a:buNone/>
            </a:pPr>
            <a:endParaRPr lang="fr-FR" sz="4000" dirty="0"/>
          </a:p>
          <a:p>
            <a:endParaRPr lang="fr-FR" dirty="0"/>
          </a:p>
          <a:p>
            <a:endParaRPr lang="fr-FR" dirty="0"/>
          </a:p>
        </p:txBody>
      </p:sp>
      <p:sp>
        <p:nvSpPr>
          <p:cNvPr id="4" name="Espace réservé du numéro de diapositive 3">
            <a:extLst>
              <a:ext uri="{FF2B5EF4-FFF2-40B4-BE49-F238E27FC236}">
                <a16:creationId xmlns:a16="http://schemas.microsoft.com/office/drawing/2014/main" id="{0FD5668F-34D5-39F6-E5C8-6C8790138AF2}"/>
              </a:ext>
            </a:extLst>
          </p:cNvPr>
          <p:cNvSpPr>
            <a:spLocks noGrp="1"/>
          </p:cNvSpPr>
          <p:nvPr>
            <p:ph type="sldNum" sz="quarter" idx="12"/>
          </p:nvPr>
        </p:nvSpPr>
        <p:spPr/>
        <p:txBody>
          <a:bodyPr/>
          <a:lstStyle/>
          <a:p>
            <a:fld id="{EAE507D3-C1AF-4300-94F9-ED658B515B94}" type="slidenum">
              <a:rPr lang="fr-FR" smtClean="0"/>
              <a:t>8</a:t>
            </a:fld>
            <a:endParaRPr lang="fr-FR"/>
          </a:p>
        </p:txBody>
      </p:sp>
    </p:spTree>
    <p:extLst>
      <p:ext uri="{BB962C8B-B14F-4D97-AF65-F5344CB8AC3E}">
        <p14:creationId xmlns:p14="http://schemas.microsoft.com/office/powerpoint/2010/main" val="1329710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a:extLst>
              <a:ext uri="{FF2B5EF4-FFF2-40B4-BE49-F238E27FC236}">
                <a16:creationId xmlns:a16="http://schemas.microsoft.com/office/drawing/2014/main" id="{C77B5F64-5AB5-2EE9-8571-32407FA2F35A}"/>
              </a:ext>
            </a:extLst>
          </p:cNvPr>
          <p:cNvGraphicFramePr>
            <a:graphicFrameLocks noGrp="1"/>
          </p:cNvGraphicFramePr>
          <p:nvPr>
            <p:ph idx="1"/>
          </p:nvPr>
        </p:nvGraphicFramePr>
        <p:xfrm>
          <a:off x="318052" y="1477620"/>
          <a:ext cx="11648661" cy="5241232"/>
        </p:xfrm>
        <a:graphic>
          <a:graphicData uri="http://schemas.openxmlformats.org/drawingml/2006/table">
            <a:tbl>
              <a:tblPr>
                <a:tableStyleId>{5C22544A-7EE6-4342-B048-85BDC9FD1C3A}</a:tableStyleId>
              </a:tblPr>
              <a:tblGrid>
                <a:gridCol w="3054718">
                  <a:extLst>
                    <a:ext uri="{9D8B030D-6E8A-4147-A177-3AD203B41FA5}">
                      <a16:colId xmlns:a16="http://schemas.microsoft.com/office/drawing/2014/main" val="1518679358"/>
                    </a:ext>
                  </a:extLst>
                </a:gridCol>
                <a:gridCol w="3204263">
                  <a:extLst>
                    <a:ext uri="{9D8B030D-6E8A-4147-A177-3AD203B41FA5}">
                      <a16:colId xmlns:a16="http://schemas.microsoft.com/office/drawing/2014/main" val="1698520140"/>
                    </a:ext>
                  </a:extLst>
                </a:gridCol>
                <a:gridCol w="2694840">
                  <a:extLst>
                    <a:ext uri="{9D8B030D-6E8A-4147-A177-3AD203B41FA5}">
                      <a16:colId xmlns:a16="http://schemas.microsoft.com/office/drawing/2014/main" val="790797315"/>
                    </a:ext>
                  </a:extLst>
                </a:gridCol>
                <a:gridCol w="2694840">
                  <a:extLst>
                    <a:ext uri="{9D8B030D-6E8A-4147-A177-3AD203B41FA5}">
                      <a16:colId xmlns:a16="http://schemas.microsoft.com/office/drawing/2014/main" val="114040091"/>
                    </a:ext>
                  </a:extLst>
                </a:gridCol>
              </a:tblGrid>
              <a:tr h="722654">
                <a:tc>
                  <a:txBody>
                    <a:bodyPr/>
                    <a:lstStyle/>
                    <a:p>
                      <a:pPr algn="ctr" fontAlgn="b"/>
                      <a:endParaRPr lang="fr-FR" sz="28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1">
                        <a:lumMod val="75000"/>
                      </a:schemeClr>
                    </a:solidFill>
                  </a:tcPr>
                </a:tc>
                <a:tc>
                  <a:txBody>
                    <a:bodyPr/>
                    <a:lstStyle/>
                    <a:p>
                      <a:pPr algn="ctr" fontAlgn="b"/>
                      <a:r>
                        <a:rPr lang="fr-FR" sz="2800" b="1" u="none" strike="noStrike" dirty="0">
                          <a:solidFill>
                            <a:schemeClr val="bg1"/>
                          </a:solidFill>
                          <a:effectLst/>
                          <a:latin typeface="Arial" panose="020B0604020202020204" pitchFamily="34" charset="0"/>
                          <a:cs typeface="Arial" panose="020B0604020202020204" pitchFamily="34" charset="0"/>
                        </a:rPr>
                        <a:t>FPE</a:t>
                      </a:r>
                      <a:endParaRPr lang="fr-FR" sz="28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1">
                        <a:lumMod val="75000"/>
                      </a:schemeClr>
                    </a:solidFill>
                  </a:tcPr>
                </a:tc>
                <a:tc>
                  <a:txBody>
                    <a:bodyPr/>
                    <a:lstStyle/>
                    <a:p>
                      <a:pPr algn="ctr" fontAlgn="b"/>
                      <a:r>
                        <a:rPr lang="fr-FR" sz="2800" b="1" u="none" strike="noStrike" dirty="0">
                          <a:solidFill>
                            <a:schemeClr val="bg1"/>
                          </a:solidFill>
                          <a:effectLst/>
                          <a:latin typeface="Arial" panose="020B0604020202020204" pitchFamily="34" charset="0"/>
                          <a:cs typeface="Arial" panose="020B0604020202020204" pitchFamily="34" charset="0"/>
                        </a:rPr>
                        <a:t>FPT</a:t>
                      </a:r>
                      <a:endParaRPr lang="fr-FR" sz="28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1">
                        <a:lumMod val="75000"/>
                      </a:schemeClr>
                    </a:solidFill>
                  </a:tcPr>
                </a:tc>
                <a:tc>
                  <a:txBody>
                    <a:bodyPr/>
                    <a:lstStyle/>
                    <a:p>
                      <a:pPr algn="ctr" fontAlgn="b"/>
                      <a:r>
                        <a:rPr lang="fr-FR" sz="2800" b="1" u="none" strike="noStrike" dirty="0">
                          <a:solidFill>
                            <a:schemeClr val="bg1"/>
                          </a:solidFill>
                          <a:effectLst/>
                          <a:latin typeface="Arial" panose="020B0604020202020204" pitchFamily="34" charset="0"/>
                          <a:cs typeface="Arial" panose="020B0604020202020204" pitchFamily="34" charset="0"/>
                        </a:rPr>
                        <a:t>FPH</a:t>
                      </a:r>
                      <a:endParaRPr lang="fr-FR" sz="28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1">
                        <a:lumMod val="75000"/>
                      </a:schemeClr>
                    </a:solidFill>
                  </a:tcPr>
                </a:tc>
                <a:extLst>
                  <a:ext uri="{0D108BD9-81ED-4DB2-BD59-A6C34878D82A}">
                    <a16:rowId xmlns:a16="http://schemas.microsoft.com/office/drawing/2014/main" val="1791112127"/>
                  </a:ext>
                </a:extLst>
              </a:tr>
              <a:tr h="722654">
                <a:tc>
                  <a:txBody>
                    <a:bodyPr/>
                    <a:lstStyle/>
                    <a:p>
                      <a:pPr algn="l" fontAlgn="b"/>
                      <a:r>
                        <a:rPr lang="fr-FR" sz="2800" b="1" u="none" strike="noStrike" dirty="0">
                          <a:solidFill>
                            <a:schemeClr val="bg1"/>
                          </a:solidFill>
                          <a:effectLst/>
                          <a:latin typeface="Arial" panose="020B0604020202020204" pitchFamily="34" charset="0"/>
                          <a:cs typeface="Arial" panose="020B0604020202020204" pitchFamily="34" charset="0"/>
                        </a:rPr>
                        <a:t>Départs total</a:t>
                      </a:r>
                      <a:endParaRPr lang="fr-FR" sz="28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1">
                        <a:lumMod val="75000"/>
                      </a:schemeClr>
                    </a:solidFill>
                  </a:tcPr>
                </a:tc>
                <a:tc>
                  <a:txBody>
                    <a:bodyPr/>
                    <a:lstStyle/>
                    <a:p>
                      <a:pPr algn="ctr" fontAlgn="b"/>
                      <a:r>
                        <a:rPr lang="fr-FR" sz="2800" b="1" u="none" strike="noStrike" dirty="0">
                          <a:effectLst/>
                          <a:latin typeface="Arial" panose="020B0604020202020204" pitchFamily="34" charset="0"/>
                          <a:cs typeface="Arial" panose="020B0604020202020204" pitchFamily="34" charset="0"/>
                        </a:rPr>
                        <a:t>57087</a:t>
                      </a:r>
                      <a:endParaRPr lang="fr-FR" sz="2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fr-FR" sz="2800" b="1" u="none" strike="noStrike" dirty="0">
                          <a:effectLst/>
                          <a:latin typeface="Arial" panose="020B0604020202020204" pitchFamily="34" charset="0"/>
                          <a:cs typeface="Arial" panose="020B0604020202020204" pitchFamily="34" charset="0"/>
                        </a:rPr>
                        <a:t>46270</a:t>
                      </a:r>
                      <a:endParaRPr lang="fr-FR" sz="2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fr-FR" sz="2800" b="1" u="none" strike="noStrike" dirty="0">
                          <a:effectLst/>
                          <a:latin typeface="Arial" panose="020B0604020202020204" pitchFamily="34" charset="0"/>
                          <a:cs typeface="Arial" panose="020B0604020202020204" pitchFamily="34" charset="0"/>
                        </a:rPr>
                        <a:t>22372</a:t>
                      </a:r>
                      <a:endParaRPr lang="fr-FR" sz="2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456320838"/>
                  </a:ext>
                </a:extLst>
              </a:tr>
              <a:tr h="905308">
                <a:tc>
                  <a:txBody>
                    <a:bodyPr/>
                    <a:lstStyle/>
                    <a:p>
                      <a:pPr algn="l" fontAlgn="b"/>
                      <a:r>
                        <a:rPr lang="fr-FR" sz="2800" b="1" u="none" strike="noStrike" dirty="0">
                          <a:solidFill>
                            <a:schemeClr val="bg1"/>
                          </a:solidFill>
                          <a:effectLst/>
                          <a:latin typeface="Arial" panose="020B0604020202020204" pitchFamily="34" charset="0"/>
                          <a:cs typeface="Arial" panose="020B0604020202020204" pitchFamily="34" charset="0"/>
                        </a:rPr>
                        <a:t>En emploi N-1</a:t>
                      </a:r>
                      <a:endParaRPr lang="fr-FR" sz="28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1">
                        <a:lumMod val="75000"/>
                      </a:schemeClr>
                    </a:solidFill>
                  </a:tcPr>
                </a:tc>
                <a:tc>
                  <a:txBody>
                    <a:bodyPr/>
                    <a:lstStyle/>
                    <a:p>
                      <a:pPr algn="ctr" fontAlgn="b"/>
                      <a:r>
                        <a:rPr lang="fr-FR" sz="2800" b="1" u="none" strike="noStrike" dirty="0">
                          <a:solidFill>
                            <a:srgbClr val="C00000"/>
                          </a:solidFill>
                          <a:effectLst/>
                          <a:latin typeface="Arial" panose="020B0604020202020204" pitchFamily="34" charset="0"/>
                          <a:cs typeface="Arial" panose="020B0604020202020204" pitchFamily="34" charset="0"/>
                        </a:rPr>
                        <a:t>97,50%</a:t>
                      </a:r>
                      <a:endParaRPr lang="fr-FR" sz="2800" b="1" i="0" u="none" strike="noStrike" dirty="0">
                        <a:solidFill>
                          <a:srgbClr val="C00000"/>
                        </a:solidFill>
                        <a:effectLst/>
                        <a:latin typeface="Arial" panose="020B0604020202020204" pitchFamily="34" charset="0"/>
                        <a:cs typeface="Arial" panose="020B0604020202020204" pitchFamily="34" charset="0"/>
                      </a:endParaRPr>
                    </a:p>
                  </a:txBody>
                  <a:tcPr marL="7620" marR="7620" marT="7620" marB="0" anchor="ctr">
                    <a:solidFill>
                      <a:schemeClr val="accent2">
                        <a:lumMod val="40000"/>
                        <a:lumOff val="60000"/>
                      </a:schemeClr>
                    </a:solidFill>
                  </a:tcPr>
                </a:tc>
                <a:tc>
                  <a:txBody>
                    <a:bodyPr/>
                    <a:lstStyle/>
                    <a:p>
                      <a:pPr algn="ctr" fontAlgn="b"/>
                      <a:r>
                        <a:rPr lang="fr-FR" sz="2800" b="1" u="none" strike="noStrike" dirty="0">
                          <a:solidFill>
                            <a:srgbClr val="C00000"/>
                          </a:solidFill>
                          <a:effectLst/>
                          <a:latin typeface="Arial" panose="020B0604020202020204" pitchFamily="34" charset="0"/>
                          <a:cs typeface="Arial" panose="020B0604020202020204" pitchFamily="34" charset="0"/>
                        </a:rPr>
                        <a:t>97,90%</a:t>
                      </a:r>
                      <a:endParaRPr lang="fr-FR" sz="2800" b="1" i="0" u="none" strike="noStrike" dirty="0">
                        <a:solidFill>
                          <a:srgbClr val="C00000"/>
                        </a:solidFill>
                        <a:effectLst/>
                        <a:latin typeface="Arial" panose="020B0604020202020204" pitchFamily="34" charset="0"/>
                        <a:cs typeface="Arial" panose="020B0604020202020204" pitchFamily="34" charset="0"/>
                      </a:endParaRPr>
                    </a:p>
                  </a:txBody>
                  <a:tcPr marL="7620" marR="7620" marT="7620" marB="0" anchor="ctr">
                    <a:solidFill>
                      <a:schemeClr val="accent2">
                        <a:lumMod val="40000"/>
                        <a:lumOff val="60000"/>
                      </a:schemeClr>
                    </a:solidFill>
                  </a:tcPr>
                </a:tc>
                <a:tc>
                  <a:txBody>
                    <a:bodyPr/>
                    <a:lstStyle/>
                    <a:p>
                      <a:pPr algn="ctr" fontAlgn="b"/>
                      <a:r>
                        <a:rPr lang="fr-FR" sz="2800" b="1" u="none" strike="noStrike" dirty="0">
                          <a:solidFill>
                            <a:srgbClr val="C00000"/>
                          </a:solidFill>
                          <a:effectLst/>
                          <a:latin typeface="Arial" panose="020B0604020202020204" pitchFamily="34" charset="0"/>
                          <a:cs typeface="Arial" panose="020B0604020202020204" pitchFamily="34" charset="0"/>
                        </a:rPr>
                        <a:t>95,80%</a:t>
                      </a:r>
                      <a:endParaRPr lang="fr-FR" sz="2800" b="1" i="0" u="none" strike="noStrike" dirty="0">
                        <a:solidFill>
                          <a:srgbClr val="C00000"/>
                        </a:solidFill>
                        <a:effectLst/>
                        <a:latin typeface="Arial" panose="020B0604020202020204" pitchFamily="34" charset="0"/>
                        <a:cs typeface="Arial" panose="020B0604020202020204" pitchFamily="34" charset="0"/>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233023828"/>
                  </a:ext>
                </a:extLst>
              </a:tr>
              <a:tr h="722654">
                <a:tc rowSpan="2">
                  <a:txBody>
                    <a:bodyPr/>
                    <a:lstStyle/>
                    <a:p>
                      <a:pPr algn="l" fontAlgn="b"/>
                      <a:r>
                        <a:rPr lang="fr-FR" sz="2800" b="1" u="none" strike="noStrike" dirty="0">
                          <a:solidFill>
                            <a:schemeClr val="bg1"/>
                          </a:solidFill>
                          <a:effectLst/>
                          <a:latin typeface="Arial" panose="020B0604020202020204" pitchFamily="34" charset="0"/>
                          <a:cs typeface="Arial" panose="020B0604020202020204" pitchFamily="34" charset="0"/>
                        </a:rPr>
                        <a:t>Invalidité</a:t>
                      </a:r>
                      <a:endParaRPr lang="fr-FR" sz="28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1">
                        <a:lumMod val="75000"/>
                      </a:schemeClr>
                    </a:solidFill>
                  </a:tcPr>
                </a:tc>
                <a:tc>
                  <a:txBody>
                    <a:bodyPr/>
                    <a:lstStyle/>
                    <a:p>
                      <a:pPr algn="ctr" fontAlgn="b"/>
                      <a:r>
                        <a:rPr lang="fr-FR" sz="2800" b="1" u="none" strike="noStrike" dirty="0">
                          <a:effectLst/>
                          <a:latin typeface="Arial" panose="020B0604020202020204" pitchFamily="34" charset="0"/>
                          <a:cs typeface="Arial" panose="020B0604020202020204" pitchFamily="34" charset="0"/>
                        </a:rPr>
                        <a:t>3330</a:t>
                      </a:r>
                      <a:endParaRPr lang="fr-FR" sz="2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fr-FR" sz="2800" b="1" u="none" strike="noStrike" dirty="0">
                          <a:effectLst/>
                          <a:latin typeface="Arial" panose="020B0604020202020204" pitchFamily="34" charset="0"/>
                          <a:cs typeface="Arial" panose="020B0604020202020204" pitchFamily="34" charset="0"/>
                        </a:rPr>
                        <a:t>5059</a:t>
                      </a:r>
                      <a:endParaRPr lang="fr-FR" sz="2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fr-FR" sz="2800" b="1" u="none" strike="noStrike" dirty="0">
                          <a:effectLst/>
                          <a:latin typeface="Arial" panose="020B0604020202020204" pitchFamily="34" charset="0"/>
                          <a:cs typeface="Arial" panose="020B0604020202020204" pitchFamily="34" charset="0"/>
                        </a:rPr>
                        <a:t>1911</a:t>
                      </a:r>
                      <a:endParaRPr lang="fr-FR" sz="2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302863014"/>
                  </a:ext>
                </a:extLst>
              </a:tr>
              <a:tr h="722654">
                <a:tc vMerge="1">
                  <a:txBody>
                    <a:bodyPr/>
                    <a:lstStyle/>
                    <a:p>
                      <a:endParaRPr lang="fr-FR"/>
                    </a:p>
                  </a:txBody>
                  <a:tcPr/>
                </a:tc>
                <a:tc>
                  <a:txBody>
                    <a:bodyPr/>
                    <a:lstStyle/>
                    <a:p>
                      <a:pPr algn="ctr" fontAlgn="b"/>
                      <a:r>
                        <a:rPr lang="fr-FR" sz="2800" b="1" u="none" strike="noStrike" dirty="0">
                          <a:solidFill>
                            <a:srgbClr val="C00000"/>
                          </a:solidFill>
                          <a:effectLst/>
                          <a:latin typeface="Arial" panose="020B0604020202020204" pitchFamily="34" charset="0"/>
                          <a:cs typeface="Arial" panose="020B0604020202020204" pitchFamily="34" charset="0"/>
                        </a:rPr>
                        <a:t>5,83%</a:t>
                      </a:r>
                      <a:endParaRPr lang="fr-FR" sz="2800" b="1" i="0" u="none" strike="noStrike" dirty="0">
                        <a:solidFill>
                          <a:srgbClr val="C00000"/>
                        </a:solidFill>
                        <a:effectLst/>
                        <a:latin typeface="Arial" panose="020B0604020202020204" pitchFamily="34" charset="0"/>
                        <a:cs typeface="Arial" panose="020B0604020202020204" pitchFamily="34" charset="0"/>
                      </a:endParaRPr>
                    </a:p>
                  </a:txBody>
                  <a:tcPr marL="7620" marR="7620" marT="7620" marB="0" anchor="ctr">
                    <a:solidFill>
                      <a:schemeClr val="accent2">
                        <a:lumMod val="40000"/>
                        <a:lumOff val="60000"/>
                      </a:schemeClr>
                    </a:solidFill>
                  </a:tcPr>
                </a:tc>
                <a:tc>
                  <a:txBody>
                    <a:bodyPr/>
                    <a:lstStyle/>
                    <a:p>
                      <a:pPr algn="ctr" fontAlgn="b"/>
                      <a:r>
                        <a:rPr lang="fr-FR" sz="2800" b="1" u="none" strike="noStrike" dirty="0">
                          <a:solidFill>
                            <a:srgbClr val="C00000"/>
                          </a:solidFill>
                          <a:effectLst/>
                          <a:latin typeface="Arial" panose="020B0604020202020204" pitchFamily="34" charset="0"/>
                          <a:cs typeface="Arial" panose="020B0604020202020204" pitchFamily="34" charset="0"/>
                        </a:rPr>
                        <a:t>10,93%</a:t>
                      </a:r>
                      <a:endParaRPr lang="fr-FR" sz="2800" b="1" i="0" u="none" strike="noStrike" dirty="0">
                        <a:solidFill>
                          <a:srgbClr val="C00000"/>
                        </a:solidFill>
                        <a:effectLst/>
                        <a:latin typeface="Arial" panose="020B0604020202020204" pitchFamily="34" charset="0"/>
                        <a:cs typeface="Arial" panose="020B0604020202020204" pitchFamily="34" charset="0"/>
                      </a:endParaRPr>
                    </a:p>
                  </a:txBody>
                  <a:tcPr marL="7620" marR="7620" marT="7620" marB="0" anchor="ctr">
                    <a:solidFill>
                      <a:schemeClr val="accent2">
                        <a:lumMod val="40000"/>
                        <a:lumOff val="60000"/>
                      </a:schemeClr>
                    </a:solidFill>
                  </a:tcPr>
                </a:tc>
                <a:tc>
                  <a:txBody>
                    <a:bodyPr/>
                    <a:lstStyle/>
                    <a:p>
                      <a:pPr algn="ctr" fontAlgn="b"/>
                      <a:r>
                        <a:rPr lang="fr-FR" sz="2800" b="1" u="none" strike="noStrike" dirty="0">
                          <a:solidFill>
                            <a:srgbClr val="C00000"/>
                          </a:solidFill>
                          <a:effectLst/>
                          <a:latin typeface="Arial" panose="020B0604020202020204" pitchFamily="34" charset="0"/>
                          <a:cs typeface="Arial" panose="020B0604020202020204" pitchFamily="34" charset="0"/>
                        </a:rPr>
                        <a:t>8,54%</a:t>
                      </a:r>
                      <a:endParaRPr lang="fr-FR" sz="2800" b="1" i="0" u="none" strike="noStrike" dirty="0">
                        <a:solidFill>
                          <a:srgbClr val="C00000"/>
                        </a:solidFill>
                        <a:effectLst/>
                        <a:latin typeface="Arial" panose="020B0604020202020204" pitchFamily="34" charset="0"/>
                        <a:cs typeface="Arial" panose="020B0604020202020204" pitchFamily="34" charset="0"/>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1542350271"/>
                  </a:ext>
                </a:extLst>
              </a:tr>
              <a:tr h="722654">
                <a:tc rowSpan="2">
                  <a:txBody>
                    <a:bodyPr/>
                    <a:lstStyle/>
                    <a:p>
                      <a:pPr algn="l" fontAlgn="b"/>
                      <a:r>
                        <a:rPr lang="fr-FR" sz="2800" b="1" u="none" strike="noStrike" dirty="0">
                          <a:solidFill>
                            <a:schemeClr val="bg1"/>
                          </a:solidFill>
                          <a:effectLst/>
                          <a:latin typeface="Arial" panose="020B0604020202020204" pitchFamily="34" charset="0"/>
                          <a:cs typeface="Arial" panose="020B0604020202020204" pitchFamily="34" charset="0"/>
                        </a:rPr>
                        <a:t>Catégorie active</a:t>
                      </a:r>
                      <a:endParaRPr lang="fr-FR" sz="2800" b="1"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chemeClr val="accent1">
                        <a:lumMod val="75000"/>
                      </a:schemeClr>
                    </a:solidFill>
                  </a:tcPr>
                </a:tc>
                <a:tc>
                  <a:txBody>
                    <a:bodyPr/>
                    <a:lstStyle/>
                    <a:p>
                      <a:pPr algn="ctr" fontAlgn="b"/>
                      <a:r>
                        <a:rPr lang="fr-FR" sz="2800" b="1" u="none" strike="noStrike" dirty="0">
                          <a:effectLst/>
                          <a:latin typeface="Arial" panose="020B0604020202020204" pitchFamily="34" charset="0"/>
                          <a:cs typeface="Arial" panose="020B0604020202020204" pitchFamily="34" charset="0"/>
                        </a:rPr>
                        <a:t>12224</a:t>
                      </a:r>
                      <a:endParaRPr lang="fr-FR" sz="2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fr-FR" sz="2800" b="1" u="none" strike="noStrike" dirty="0">
                          <a:effectLst/>
                          <a:latin typeface="Arial" panose="020B0604020202020204" pitchFamily="34" charset="0"/>
                          <a:cs typeface="Arial" panose="020B0604020202020204" pitchFamily="34" charset="0"/>
                        </a:rPr>
                        <a:t>2572</a:t>
                      </a:r>
                      <a:endParaRPr lang="fr-FR" sz="2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fr-FR" sz="2800" b="1" u="none" strike="noStrike" dirty="0">
                          <a:effectLst/>
                          <a:latin typeface="Arial" panose="020B0604020202020204" pitchFamily="34" charset="0"/>
                          <a:cs typeface="Arial" panose="020B0604020202020204" pitchFamily="34" charset="0"/>
                        </a:rPr>
                        <a:t>10459</a:t>
                      </a:r>
                      <a:endParaRPr lang="fr-FR" sz="28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842575389"/>
                  </a:ext>
                </a:extLst>
              </a:tr>
              <a:tr h="722654">
                <a:tc vMerge="1">
                  <a:txBody>
                    <a:bodyPr/>
                    <a:lstStyle/>
                    <a:p>
                      <a:endParaRPr lang="fr-FR"/>
                    </a:p>
                  </a:txBody>
                  <a:tcPr/>
                </a:tc>
                <a:tc>
                  <a:txBody>
                    <a:bodyPr/>
                    <a:lstStyle/>
                    <a:p>
                      <a:pPr algn="ctr" fontAlgn="b"/>
                      <a:r>
                        <a:rPr lang="fr-FR" sz="2800" b="1" u="none" strike="noStrike" dirty="0">
                          <a:solidFill>
                            <a:srgbClr val="C00000"/>
                          </a:solidFill>
                          <a:effectLst/>
                          <a:latin typeface="Arial" panose="020B0604020202020204" pitchFamily="34" charset="0"/>
                          <a:cs typeface="Arial" panose="020B0604020202020204" pitchFamily="34" charset="0"/>
                        </a:rPr>
                        <a:t>21,41%</a:t>
                      </a:r>
                      <a:endParaRPr lang="fr-FR" sz="2800" b="1" i="0" u="none" strike="noStrike" dirty="0">
                        <a:solidFill>
                          <a:srgbClr val="C00000"/>
                        </a:solidFill>
                        <a:effectLst/>
                        <a:latin typeface="Arial" panose="020B0604020202020204" pitchFamily="34" charset="0"/>
                        <a:cs typeface="Arial" panose="020B0604020202020204" pitchFamily="34" charset="0"/>
                      </a:endParaRPr>
                    </a:p>
                  </a:txBody>
                  <a:tcPr marL="7620" marR="7620" marT="7620" marB="0" anchor="ctr">
                    <a:solidFill>
                      <a:schemeClr val="accent2">
                        <a:lumMod val="40000"/>
                        <a:lumOff val="60000"/>
                      </a:schemeClr>
                    </a:solidFill>
                  </a:tcPr>
                </a:tc>
                <a:tc>
                  <a:txBody>
                    <a:bodyPr/>
                    <a:lstStyle/>
                    <a:p>
                      <a:pPr algn="ctr" fontAlgn="b"/>
                      <a:r>
                        <a:rPr lang="fr-FR" sz="2800" b="1" u="none" strike="noStrike" dirty="0">
                          <a:solidFill>
                            <a:srgbClr val="C00000"/>
                          </a:solidFill>
                          <a:effectLst/>
                          <a:latin typeface="Arial" panose="020B0604020202020204" pitchFamily="34" charset="0"/>
                          <a:cs typeface="Arial" panose="020B0604020202020204" pitchFamily="34" charset="0"/>
                        </a:rPr>
                        <a:t>5,56%</a:t>
                      </a:r>
                      <a:endParaRPr lang="fr-FR" sz="2800" b="1" i="0" u="none" strike="noStrike" dirty="0">
                        <a:solidFill>
                          <a:srgbClr val="C00000"/>
                        </a:solidFill>
                        <a:effectLst/>
                        <a:latin typeface="Arial" panose="020B0604020202020204" pitchFamily="34" charset="0"/>
                        <a:cs typeface="Arial" panose="020B0604020202020204" pitchFamily="34" charset="0"/>
                      </a:endParaRPr>
                    </a:p>
                  </a:txBody>
                  <a:tcPr marL="7620" marR="7620" marT="7620" marB="0" anchor="ctr">
                    <a:solidFill>
                      <a:schemeClr val="accent2">
                        <a:lumMod val="40000"/>
                        <a:lumOff val="60000"/>
                      </a:schemeClr>
                    </a:solidFill>
                  </a:tcPr>
                </a:tc>
                <a:tc>
                  <a:txBody>
                    <a:bodyPr/>
                    <a:lstStyle/>
                    <a:p>
                      <a:pPr algn="ctr" fontAlgn="b"/>
                      <a:r>
                        <a:rPr lang="fr-FR" sz="2800" b="1" u="none" strike="noStrike" dirty="0">
                          <a:solidFill>
                            <a:srgbClr val="C00000"/>
                          </a:solidFill>
                          <a:effectLst/>
                          <a:latin typeface="Arial" panose="020B0604020202020204" pitchFamily="34" charset="0"/>
                          <a:cs typeface="Arial" panose="020B0604020202020204" pitchFamily="34" charset="0"/>
                        </a:rPr>
                        <a:t>46,75%</a:t>
                      </a:r>
                      <a:endParaRPr lang="fr-FR" sz="2800" b="1" i="0" u="none" strike="noStrike" dirty="0">
                        <a:solidFill>
                          <a:srgbClr val="C00000"/>
                        </a:solidFill>
                        <a:effectLst/>
                        <a:latin typeface="Arial" panose="020B0604020202020204" pitchFamily="34" charset="0"/>
                        <a:cs typeface="Arial" panose="020B0604020202020204" pitchFamily="34" charset="0"/>
                      </a:endParaRPr>
                    </a:p>
                  </a:txBody>
                  <a:tcPr marL="7620" marR="7620" marT="7620" marB="0" anchor="ctr">
                    <a:solidFill>
                      <a:schemeClr val="accent2">
                        <a:lumMod val="40000"/>
                        <a:lumOff val="60000"/>
                      </a:schemeClr>
                    </a:solidFill>
                  </a:tcPr>
                </a:tc>
                <a:extLst>
                  <a:ext uri="{0D108BD9-81ED-4DB2-BD59-A6C34878D82A}">
                    <a16:rowId xmlns:a16="http://schemas.microsoft.com/office/drawing/2014/main" val="2357334964"/>
                  </a:ext>
                </a:extLst>
              </a:tr>
            </a:tbl>
          </a:graphicData>
        </a:graphic>
      </p:graphicFrame>
      <p:sp>
        <p:nvSpPr>
          <p:cNvPr id="10" name="Titre 3">
            <a:extLst>
              <a:ext uri="{FF2B5EF4-FFF2-40B4-BE49-F238E27FC236}">
                <a16:creationId xmlns:a16="http://schemas.microsoft.com/office/drawing/2014/main" id="{7E0ABC90-48D8-EEE1-7C3A-312F15453188}"/>
              </a:ext>
            </a:extLst>
          </p:cNvPr>
          <p:cNvSpPr>
            <a:spLocks noGrp="1"/>
          </p:cNvSpPr>
          <p:nvPr>
            <p:ph type="title"/>
          </p:nvPr>
        </p:nvSpPr>
        <p:spPr>
          <a:xfrm>
            <a:off x="318051" y="609601"/>
            <a:ext cx="11648661" cy="801756"/>
          </a:xfrm>
          <a:solidFill>
            <a:schemeClr val="accent1">
              <a:lumMod val="20000"/>
              <a:lumOff val="80000"/>
            </a:schemeClr>
          </a:solidFill>
        </p:spPr>
        <p:txBody>
          <a:bodyPr/>
          <a:lstStyle/>
          <a:p>
            <a:pPr algn="ctr"/>
            <a:r>
              <a:rPr lang="fr-FR" sz="2800" b="1" dirty="0">
                <a:solidFill>
                  <a:schemeClr val="tx1"/>
                </a:solidFill>
                <a:latin typeface="Britannic Bold" panose="020B0903060703020204" pitchFamily="34" charset="0"/>
                <a:cs typeface="Biome" panose="020B0502040204020203" pitchFamily="34" charset="0"/>
              </a:rPr>
              <a:t>Nouveaux pensionnés 2021</a:t>
            </a:r>
            <a:endParaRPr lang="fr-FR" dirty="0">
              <a:solidFill>
                <a:schemeClr val="tx1"/>
              </a:solidFill>
            </a:endParaRPr>
          </a:p>
        </p:txBody>
      </p:sp>
      <p:sp>
        <p:nvSpPr>
          <p:cNvPr id="2" name="Espace réservé du numéro de diapositive 1">
            <a:extLst>
              <a:ext uri="{FF2B5EF4-FFF2-40B4-BE49-F238E27FC236}">
                <a16:creationId xmlns:a16="http://schemas.microsoft.com/office/drawing/2014/main" id="{812BF803-8F9F-BB40-750D-688B1F8D9A55}"/>
              </a:ext>
            </a:extLst>
          </p:cNvPr>
          <p:cNvSpPr>
            <a:spLocks noGrp="1"/>
          </p:cNvSpPr>
          <p:nvPr>
            <p:ph type="sldNum" sz="quarter" idx="12"/>
          </p:nvPr>
        </p:nvSpPr>
        <p:spPr/>
        <p:txBody>
          <a:bodyPr/>
          <a:lstStyle/>
          <a:p>
            <a:fld id="{EAE507D3-C1AF-4300-94F9-ED658B515B94}" type="slidenum">
              <a:rPr lang="fr-FR" smtClean="0"/>
              <a:t>80</a:t>
            </a:fld>
            <a:endParaRPr lang="fr-FR"/>
          </a:p>
        </p:txBody>
      </p:sp>
    </p:spTree>
    <p:extLst>
      <p:ext uri="{BB962C8B-B14F-4D97-AF65-F5344CB8AC3E}">
        <p14:creationId xmlns:p14="http://schemas.microsoft.com/office/powerpoint/2010/main" val="16344665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reçu, capture d’écran&#10;&#10;Description générée automatiquement">
            <a:extLst>
              <a:ext uri="{FF2B5EF4-FFF2-40B4-BE49-F238E27FC236}">
                <a16:creationId xmlns:a16="http://schemas.microsoft.com/office/drawing/2014/main" id="{C92EC734-FD1B-D64C-EC01-D161395BF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826" y="377687"/>
            <a:ext cx="11726155" cy="6261652"/>
          </a:xfrm>
          <a:prstGeom prst="rect">
            <a:avLst/>
          </a:prstGeom>
        </p:spPr>
      </p:pic>
      <p:sp>
        <p:nvSpPr>
          <p:cNvPr id="2" name="Espace réservé du numéro de diapositive 1">
            <a:extLst>
              <a:ext uri="{FF2B5EF4-FFF2-40B4-BE49-F238E27FC236}">
                <a16:creationId xmlns:a16="http://schemas.microsoft.com/office/drawing/2014/main" id="{792AF96D-E3F7-F03B-A529-ED7D405D7953}"/>
              </a:ext>
            </a:extLst>
          </p:cNvPr>
          <p:cNvSpPr>
            <a:spLocks noGrp="1"/>
          </p:cNvSpPr>
          <p:nvPr>
            <p:ph type="sldNum" sz="quarter" idx="12"/>
          </p:nvPr>
        </p:nvSpPr>
        <p:spPr/>
        <p:txBody>
          <a:bodyPr/>
          <a:lstStyle/>
          <a:p>
            <a:fld id="{EAE507D3-C1AF-4300-94F9-ED658B515B94}" type="slidenum">
              <a:rPr lang="fr-FR" smtClean="0"/>
              <a:t>81</a:t>
            </a:fld>
            <a:endParaRPr lang="fr-FR"/>
          </a:p>
        </p:txBody>
      </p:sp>
    </p:spTree>
    <p:extLst>
      <p:ext uri="{BB962C8B-B14F-4D97-AF65-F5344CB8AC3E}">
        <p14:creationId xmlns:p14="http://schemas.microsoft.com/office/powerpoint/2010/main" val="22701202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505A95B-C3D6-28BE-A44E-2C61AB88F0C4}"/>
              </a:ext>
            </a:extLst>
          </p:cNvPr>
          <p:cNvSpPr>
            <a:spLocks noGrp="1"/>
          </p:cNvSpPr>
          <p:nvPr>
            <p:ph idx="1"/>
          </p:nvPr>
        </p:nvSpPr>
        <p:spPr>
          <a:xfrm>
            <a:off x="1050879" y="397565"/>
            <a:ext cx="9810604" cy="5856813"/>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Autofit/>
          </a:bodyPr>
          <a:lstStyle/>
          <a:p>
            <a:pPr marL="617220" lvl="1" indent="-342900" algn="just">
              <a:lnSpc>
                <a:spcPct val="118000"/>
              </a:lnSpc>
              <a:spcBef>
                <a:spcPts val="600"/>
              </a:spcBef>
              <a:spcAft>
                <a:spcPts val="1200"/>
              </a:spcAft>
              <a:buClr>
                <a:srgbClr val="C00000"/>
              </a:buClr>
              <a:buFont typeface="Wingdings" panose="05000000000000000000" pitchFamily="2" charset="2"/>
              <a:buChar char="Ø"/>
            </a:pPr>
            <a:r>
              <a:rPr lang="fr-FR" sz="2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Séniors sont moins exposés au chômage que le reste de la population (6% contre 7,4%)</a:t>
            </a:r>
          </a:p>
          <a:p>
            <a:pPr marL="617220" lvl="1" indent="-342900" algn="just">
              <a:lnSpc>
                <a:spcPct val="118000"/>
              </a:lnSpc>
              <a:spcBef>
                <a:spcPts val="600"/>
              </a:spcBef>
              <a:spcAft>
                <a:spcPts val="1200"/>
              </a:spcAft>
              <a:buClr>
                <a:srgbClr val="C00000"/>
              </a:buClr>
              <a:buFont typeface="Wingdings" panose="05000000000000000000" pitchFamily="2" charset="2"/>
              <a:buChar char="Ø"/>
            </a:pPr>
            <a:r>
              <a:rPr lang="fr-FR" sz="2400" b="1" dirty="0">
                <a:solidFill>
                  <a:schemeClr val="tx1"/>
                </a:solidFill>
                <a:latin typeface="Arial" panose="020B0604020202020204" pitchFamily="34" charset="0"/>
                <a:ea typeface="Calibri" panose="020F0502020204030204" pitchFamily="34" charset="0"/>
                <a:cs typeface="Arial" panose="020B0604020202020204" pitchFamily="34" charset="0"/>
              </a:rPr>
              <a:t>Séniors sont plus touchés par le chômage de longue durée. Taux de retour à l’emploi à 24 mois :</a:t>
            </a:r>
          </a:p>
          <a:p>
            <a:pPr marL="948690" lvl="2" indent="-342900" algn="just">
              <a:lnSpc>
                <a:spcPct val="118000"/>
              </a:lnSpc>
              <a:spcBef>
                <a:spcPts val="600"/>
              </a:spcBef>
              <a:spcAft>
                <a:spcPts val="1200"/>
              </a:spcAft>
              <a:buClr>
                <a:srgbClr val="C00000"/>
              </a:buClr>
              <a:buFont typeface="Wingdings" panose="05000000000000000000" pitchFamily="2" charset="2"/>
              <a:buChar char="ü"/>
            </a:pPr>
            <a:r>
              <a:rPr lang="fr-FR" sz="22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44% pour les 55 ans et plus</a:t>
            </a:r>
          </a:p>
          <a:p>
            <a:pPr marL="948690" lvl="2" indent="-342900" algn="just">
              <a:lnSpc>
                <a:spcPct val="118000"/>
              </a:lnSpc>
              <a:spcBef>
                <a:spcPts val="600"/>
              </a:spcBef>
              <a:spcAft>
                <a:spcPts val="1200"/>
              </a:spcAft>
              <a:buClr>
                <a:srgbClr val="C00000"/>
              </a:buClr>
              <a:buFont typeface="Wingdings" panose="05000000000000000000" pitchFamily="2" charset="2"/>
              <a:buChar char="ü"/>
            </a:pPr>
            <a:r>
              <a:rPr lang="fr-FR" sz="2200" b="1" dirty="0">
                <a:solidFill>
                  <a:srgbClr val="C00000"/>
                </a:solidFill>
                <a:latin typeface="Arial" panose="020B0604020202020204" pitchFamily="34" charset="0"/>
                <a:ea typeface="Calibri" panose="020F0502020204030204" pitchFamily="34" charset="0"/>
                <a:cs typeface="Arial" panose="020B0604020202020204" pitchFamily="34" charset="0"/>
              </a:rPr>
              <a:t>33% pour les 59 ans et plus</a:t>
            </a:r>
          </a:p>
          <a:p>
            <a:pPr marL="948690" lvl="2" indent="-342900" algn="just">
              <a:lnSpc>
                <a:spcPct val="118000"/>
              </a:lnSpc>
              <a:spcBef>
                <a:spcPts val="600"/>
              </a:spcBef>
              <a:spcAft>
                <a:spcPts val="1200"/>
              </a:spcAft>
              <a:buClr>
                <a:srgbClr val="C00000"/>
              </a:buClr>
              <a:buFont typeface="Wingdings" panose="05000000000000000000" pitchFamily="2" charset="2"/>
              <a:buChar char="ü"/>
            </a:pPr>
            <a:r>
              <a:rPr lang="fr-FR" sz="22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70% pour l’ensemble des indemnisés</a:t>
            </a:r>
            <a:endParaRPr lang="fr-FR"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79647843-13CD-DBC8-872E-A63342FEF9D5}"/>
              </a:ext>
            </a:extLst>
          </p:cNvPr>
          <p:cNvSpPr>
            <a:spLocks noGrp="1"/>
          </p:cNvSpPr>
          <p:nvPr>
            <p:ph type="sldNum" sz="quarter" idx="12"/>
          </p:nvPr>
        </p:nvSpPr>
        <p:spPr/>
        <p:txBody>
          <a:bodyPr/>
          <a:lstStyle/>
          <a:p>
            <a:fld id="{EAE507D3-C1AF-4300-94F9-ED658B515B94}" type="slidenum">
              <a:rPr lang="fr-FR" smtClean="0"/>
              <a:t>82</a:t>
            </a:fld>
            <a:endParaRPr lang="fr-FR"/>
          </a:p>
        </p:txBody>
      </p:sp>
    </p:spTree>
    <p:extLst>
      <p:ext uri="{BB962C8B-B14F-4D97-AF65-F5344CB8AC3E}">
        <p14:creationId xmlns:p14="http://schemas.microsoft.com/office/powerpoint/2010/main" val="37493545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1DDF95-9A9E-F0C8-90D7-550FD4F5855E}"/>
              </a:ext>
            </a:extLst>
          </p:cNvPr>
          <p:cNvSpPr>
            <a:spLocks noGrp="1"/>
          </p:cNvSpPr>
          <p:nvPr>
            <p:ph type="title"/>
          </p:nvPr>
        </p:nvSpPr>
        <p:spPr/>
        <p:txBody>
          <a:bodyPr/>
          <a:lstStyle/>
          <a:p>
            <a:pPr algn="ctr"/>
            <a:r>
              <a:rPr lang="fr-FR" dirty="0">
                <a:latin typeface="Britannic Bold" panose="020B0903060703020204" pitchFamily="34" charset="0"/>
              </a:rPr>
              <a:t>A 60 ans, 1 personne sur 2 n’est plus en emploi</a:t>
            </a:r>
          </a:p>
        </p:txBody>
      </p:sp>
      <p:pic>
        <p:nvPicPr>
          <p:cNvPr id="6" name="Espace réservé du contenu 5">
            <a:extLst>
              <a:ext uri="{FF2B5EF4-FFF2-40B4-BE49-F238E27FC236}">
                <a16:creationId xmlns:a16="http://schemas.microsoft.com/office/drawing/2014/main" id="{037E4A97-B83A-582F-468D-4134B9A87C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201" y="72421"/>
            <a:ext cx="11751732" cy="6629641"/>
          </a:xfrm>
        </p:spPr>
      </p:pic>
      <p:sp>
        <p:nvSpPr>
          <p:cNvPr id="3" name="Espace réservé du numéro de diapositive 2">
            <a:extLst>
              <a:ext uri="{FF2B5EF4-FFF2-40B4-BE49-F238E27FC236}">
                <a16:creationId xmlns:a16="http://schemas.microsoft.com/office/drawing/2014/main" id="{0A312241-5BDD-5A2E-A2B9-4F38C7940A49}"/>
              </a:ext>
            </a:extLst>
          </p:cNvPr>
          <p:cNvSpPr>
            <a:spLocks noGrp="1"/>
          </p:cNvSpPr>
          <p:nvPr>
            <p:ph type="sldNum" sz="quarter" idx="12"/>
          </p:nvPr>
        </p:nvSpPr>
        <p:spPr/>
        <p:txBody>
          <a:bodyPr/>
          <a:lstStyle/>
          <a:p>
            <a:fld id="{EAE507D3-C1AF-4300-94F9-ED658B515B94}" type="slidenum">
              <a:rPr lang="fr-FR" smtClean="0"/>
              <a:t>83</a:t>
            </a:fld>
            <a:endParaRPr lang="fr-FR"/>
          </a:p>
        </p:txBody>
      </p:sp>
    </p:spTree>
    <p:extLst>
      <p:ext uri="{BB962C8B-B14F-4D97-AF65-F5344CB8AC3E}">
        <p14:creationId xmlns:p14="http://schemas.microsoft.com/office/powerpoint/2010/main" val="17867549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505A95B-C3D6-28BE-A44E-2C61AB88F0C4}"/>
              </a:ext>
            </a:extLst>
          </p:cNvPr>
          <p:cNvSpPr>
            <a:spLocks noGrp="1"/>
          </p:cNvSpPr>
          <p:nvPr>
            <p:ph idx="1"/>
          </p:nvPr>
        </p:nvSpPr>
        <p:spPr>
          <a:xfrm>
            <a:off x="1050879" y="397565"/>
            <a:ext cx="9810604" cy="5856813"/>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Autofit/>
          </a:bodyPr>
          <a:lstStyle/>
          <a:p>
            <a:pPr marL="617220" lvl="1" indent="-342900" algn="just">
              <a:lnSpc>
                <a:spcPct val="118000"/>
              </a:lnSpc>
              <a:spcBef>
                <a:spcPts val="600"/>
              </a:spcBef>
              <a:spcAft>
                <a:spcPts val="1200"/>
              </a:spcAft>
              <a:buClr>
                <a:srgbClr val="C00000"/>
              </a:buClr>
              <a:buFont typeface="Wingdings" panose="05000000000000000000" pitchFamily="2" charset="2"/>
              <a:buChar char="Ø"/>
            </a:pPr>
            <a:r>
              <a:rPr lang="fr-FR" sz="2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Allongement du </a:t>
            </a:r>
            <a:r>
              <a:rPr lang="fr-FR" sz="2400" b="1" i="1" dirty="0">
                <a:solidFill>
                  <a:srgbClr val="C00000"/>
                </a:solidFill>
                <a:latin typeface="Arial" panose="020B0604020202020204" pitchFamily="34" charset="0"/>
                <a:ea typeface="Calibri" panose="020F0502020204030204" pitchFamily="34" charset="0"/>
                <a:cs typeface="Arial" panose="020B0604020202020204" pitchFamily="34" charset="0"/>
              </a:rPr>
              <a:t>« sas de précarité » </a:t>
            </a:r>
            <a:r>
              <a:rPr lang="fr-FR" sz="2400" dirty="0">
                <a:latin typeface="Arial" panose="020B0604020202020204" pitchFamily="34" charset="0"/>
                <a:ea typeface="Calibri" panose="020F0502020204030204" pitchFamily="34" charset="0"/>
                <a:cs typeface="Arial" panose="020B0604020202020204" pitchFamily="34" charset="0"/>
              </a:rPr>
              <a:t>(actuellement entre 58 et 62 ans) </a:t>
            </a:r>
            <a:r>
              <a:rPr lang="fr-FR" sz="2400" dirty="0">
                <a:effectLst/>
                <a:latin typeface="Arial" panose="020B0604020202020204" pitchFamily="34" charset="0"/>
                <a:ea typeface="Calibri" panose="020F0502020204030204" pitchFamily="34" charset="0"/>
                <a:cs typeface="Arial" panose="020B0604020202020204" pitchFamily="34" charset="0"/>
              </a:rPr>
              <a:t>où les travailleurs ne sont plus en activité (environ 20%) </a:t>
            </a:r>
          </a:p>
          <a:p>
            <a:pPr marL="617220" lvl="1" indent="-342900" algn="just">
              <a:lnSpc>
                <a:spcPct val="118000"/>
              </a:lnSpc>
              <a:spcBef>
                <a:spcPts val="600"/>
              </a:spcBef>
              <a:spcAft>
                <a:spcPts val="1200"/>
              </a:spcAft>
              <a:buClr>
                <a:srgbClr val="C00000"/>
              </a:buClr>
              <a:buFont typeface="Wingdings" panose="05000000000000000000" pitchFamily="2" charset="2"/>
              <a:buChar char="Ø"/>
            </a:pPr>
            <a:r>
              <a:rPr lang="fr-FR" sz="2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Augmentation du chômage, de la maladie, de l’invalidité…</a:t>
            </a:r>
            <a:r>
              <a:rPr lang="fr-FR" sz="2400" dirty="0">
                <a:effectLst/>
                <a:latin typeface="Arial" panose="020B0604020202020204" pitchFamily="34" charset="0"/>
                <a:ea typeface="Calibri" panose="020F0502020204030204" pitchFamily="34" charset="0"/>
                <a:cs typeface="Arial" panose="020B0604020202020204" pitchFamily="34" charset="0"/>
              </a:rPr>
              <a:t>et les besoins en financement qui vont se </a:t>
            </a:r>
            <a:r>
              <a:rPr lang="fr-FR" sz="2400" dirty="0">
                <a:latin typeface="Arial" panose="020B0604020202020204" pitchFamily="34" charset="0"/>
                <a:ea typeface="Calibri" panose="020F0502020204030204" pitchFamily="34" charset="0"/>
                <a:cs typeface="Arial" panose="020B0604020202020204" pitchFamily="34" charset="0"/>
              </a:rPr>
              <a:t>déplacer sur les autres risques.</a:t>
            </a:r>
            <a:endParaRPr lang="fr-FR" sz="2400" dirty="0">
              <a:latin typeface="Arial" panose="020B0604020202020204" pitchFamily="34" charset="0"/>
              <a:cs typeface="Arial" panose="020B0604020202020204" pitchFamily="34" charset="0"/>
            </a:endParaRPr>
          </a:p>
          <a:p>
            <a:pPr marL="617220" lvl="1" indent="-342900" algn="just">
              <a:lnSpc>
                <a:spcPct val="118000"/>
              </a:lnSpc>
              <a:spcBef>
                <a:spcPts val="600"/>
              </a:spcBef>
              <a:spcAft>
                <a:spcPts val="1200"/>
              </a:spcAft>
              <a:buClr>
                <a:srgbClr val="C00000"/>
              </a:buClr>
              <a:buFont typeface="Wingdings" panose="05000000000000000000" pitchFamily="2" charset="2"/>
              <a:buChar char="Ø"/>
            </a:pPr>
            <a:r>
              <a:rPr lang="fr-FR" sz="2400" b="1" dirty="0">
                <a:solidFill>
                  <a:srgbClr val="C00000"/>
                </a:solidFill>
                <a:latin typeface="Arial" panose="020B0604020202020204" pitchFamily="34" charset="0"/>
                <a:cs typeface="Arial" panose="020B0604020202020204" pitchFamily="34" charset="0"/>
              </a:rPr>
              <a:t>Risque que les futurs retraités prennent  leur retraite en plus mauvaise santé</a:t>
            </a:r>
            <a:r>
              <a:rPr lang="fr-FR" sz="2400" dirty="0">
                <a:latin typeface="Arial" panose="020B0604020202020204" pitchFamily="34" charset="0"/>
                <a:cs typeface="Arial" panose="020B0604020202020204" pitchFamily="34" charset="0"/>
              </a:rPr>
              <a:t>.</a:t>
            </a:r>
          </a:p>
          <a:p>
            <a:pPr marL="617220" lvl="1" indent="-342900" algn="just">
              <a:lnSpc>
                <a:spcPct val="118000"/>
              </a:lnSpc>
              <a:spcBef>
                <a:spcPts val="600"/>
              </a:spcBef>
              <a:spcAft>
                <a:spcPts val="1200"/>
              </a:spcAft>
              <a:buClr>
                <a:srgbClr val="C00000"/>
              </a:buClr>
              <a:buFont typeface="Wingdings" panose="05000000000000000000" pitchFamily="2" charset="2"/>
              <a:buChar char="Ø"/>
            </a:pPr>
            <a:r>
              <a:rPr lang="fr-FR" sz="2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Dégradation des conditions de travail.</a:t>
            </a:r>
            <a:r>
              <a:rPr lang="fr-FR" sz="2400" dirty="0">
                <a:effectLst/>
                <a:latin typeface="Arial" panose="020B0604020202020204" pitchFamily="34" charset="0"/>
                <a:ea typeface="Calibri" panose="020F0502020204030204" pitchFamily="34" charset="0"/>
                <a:cs typeface="Arial" panose="020B0604020202020204" pitchFamily="34" charset="0"/>
              </a:rPr>
              <a:t> Un allongement du départ à la retraite veut dire travailler plus longtemps dans de mauvaises conditions avec un impact sur la santé des travailleurs et futurs retraités </a:t>
            </a:r>
          </a:p>
        </p:txBody>
      </p:sp>
      <p:sp>
        <p:nvSpPr>
          <p:cNvPr id="2" name="Espace réservé du numéro de diapositive 1">
            <a:extLst>
              <a:ext uri="{FF2B5EF4-FFF2-40B4-BE49-F238E27FC236}">
                <a16:creationId xmlns:a16="http://schemas.microsoft.com/office/drawing/2014/main" id="{8B4EEA5A-416D-E655-2A3E-901CD56A4D7B}"/>
              </a:ext>
            </a:extLst>
          </p:cNvPr>
          <p:cNvSpPr>
            <a:spLocks noGrp="1"/>
          </p:cNvSpPr>
          <p:nvPr>
            <p:ph type="sldNum" sz="quarter" idx="12"/>
          </p:nvPr>
        </p:nvSpPr>
        <p:spPr/>
        <p:txBody>
          <a:bodyPr/>
          <a:lstStyle/>
          <a:p>
            <a:fld id="{EAE507D3-C1AF-4300-94F9-ED658B515B94}" type="slidenum">
              <a:rPr lang="fr-FR" smtClean="0"/>
              <a:t>84</a:t>
            </a:fld>
            <a:endParaRPr lang="fr-FR"/>
          </a:p>
        </p:txBody>
      </p:sp>
    </p:spTree>
    <p:extLst>
      <p:ext uri="{BB962C8B-B14F-4D97-AF65-F5344CB8AC3E}">
        <p14:creationId xmlns:p14="http://schemas.microsoft.com/office/powerpoint/2010/main" val="2326659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D94DD-F705-A731-8146-F4E4F60B435A}"/>
              </a:ext>
            </a:extLst>
          </p:cNvPr>
          <p:cNvSpPr>
            <a:spLocks noGrp="1"/>
          </p:cNvSpPr>
          <p:nvPr>
            <p:ph type="title"/>
          </p:nvPr>
        </p:nvSpPr>
        <p:spPr/>
        <p:txBody>
          <a:bodyPr/>
          <a:lstStyle/>
          <a:p>
            <a:pPr algn="ctr"/>
            <a:r>
              <a:rPr lang="fr-FR" dirty="0"/>
              <a:t>Fonction publique : les enjeux</a:t>
            </a:r>
          </a:p>
        </p:txBody>
      </p:sp>
      <p:sp>
        <p:nvSpPr>
          <p:cNvPr id="3" name="Espace réservé du contenu 2">
            <a:extLst>
              <a:ext uri="{FF2B5EF4-FFF2-40B4-BE49-F238E27FC236}">
                <a16:creationId xmlns:a16="http://schemas.microsoft.com/office/drawing/2014/main" id="{D7AE01DE-C366-6E33-E0A4-8EDD0CF2C461}"/>
              </a:ext>
            </a:extLst>
          </p:cNvPr>
          <p:cNvSpPr>
            <a:spLocks noGrp="1"/>
          </p:cNvSpPr>
          <p:nvPr>
            <p:ph idx="1"/>
          </p:nvPr>
        </p:nvSpPr>
        <p:spPr/>
        <p:txBody>
          <a:bodyPr>
            <a:normAutofit/>
          </a:bodyPr>
          <a:lstStyle/>
          <a:p>
            <a:pPr marL="0" indent="0">
              <a:buNone/>
            </a:pPr>
            <a:endParaRPr lang="fr-FR" sz="4000" b="1" dirty="0"/>
          </a:p>
          <a:p>
            <a:endParaRPr lang="fr-FR" dirty="0"/>
          </a:p>
          <a:p>
            <a:endParaRPr lang="fr-FR" dirty="0"/>
          </a:p>
        </p:txBody>
      </p:sp>
      <p:pic>
        <p:nvPicPr>
          <p:cNvPr id="5" name="Image 4">
            <a:extLst>
              <a:ext uri="{FF2B5EF4-FFF2-40B4-BE49-F238E27FC236}">
                <a16:creationId xmlns:a16="http://schemas.microsoft.com/office/drawing/2014/main" id="{1C3B3B28-52D5-C1F1-4176-19887326F92E}"/>
              </a:ext>
            </a:extLst>
          </p:cNvPr>
          <p:cNvPicPr>
            <a:picLocks noChangeAspect="1"/>
          </p:cNvPicPr>
          <p:nvPr/>
        </p:nvPicPr>
        <p:blipFill>
          <a:blip r:embed="rId3"/>
          <a:stretch>
            <a:fillRect/>
          </a:stretch>
        </p:blipFill>
        <p:spPr>
          <a:xfrm>
            <a:off x="1152525" y="1310622"/>
            <a:ext cx="10315575" cy="5271153"/>
          </a:xfrm>
          <a:prstGeom prst="rect">
            <a:avLst/>
          </a:prstGeom>
        </p:spPr>
      </p:pic>
      <p:sp>
        <p:nvSpPr>
          <p:cNvPr id="4" name="Espace réservé du numéro de diapositive 3">
            <a:extLst>
              <a:ext uri="{FF2B5EF4-FFF2-40B4-BE49-F238E27FC236}">
                <a16:creationId xmlns:a16="http://schemas.microsoft.com/office/drawing/2014/main" id="{E1629C91-F5D0-70E7-09B3-F8A3A43AC7AE}"/>
              </a:ext>
            </a:extLst>
          </p:cNvPr>
          <p:cNvSpPr>
            <a:spLocks noGrp="1"/>
          </p:cNvSpPr>
          <p:nvPr>
            <p:ph type="sldNum" sz="quarter" idx="12"/>
          </p:nvPr>
        </p:nvSpPr>
        <p:spPr/>
        <p:txBody>
          <a:bodyPr/>
          <a:lstStyle/>
          <a:p>
            <a:fld id="{EAE507D3-C1AF-4300-94F9-ED658B515B94}" type="slidenum">
              <a:rPr lang="fr-FR" smtClean="0"/>
              <a:t>9</a:t>
            </a:fld>
            <a:endParaRPr lang="fr-FR"/>
          </a:p>
        </p:txBody>
      </p:sp>
    </p:spTree>
    <p:extLst>
      <p:ext uri="{BB962C8B-B14F-4D97-AF65-F5344CB8AC3E}">
        <p14:creationId xmlns:p14="http://schemas.microsoft.com/office/powerpoint/2010/main" val="39018173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4050</TotalTime>
  <Words>6045</Words>
  <Application>Microsoft Office PowerPoint</Application>
  <PresentationFormat>Grand écran</PresentationFormat>
  <Paragraphs>617</Paragraphs>
  <Slides>84</Slides>
  <Notes>41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84</vt:i4>
      </vt:variant>
    </vt:vector>
  </HeadingPairs>
  <TitlesOfParts>
    <vt:vector size="95" baseType="lpstr">
      <vt:lpstr>Arial</vt:lpstr>
      <vt:lpstr>ArialMT</vt:lpstr>
      <vt:lpstr>Britannic Bold</vt:lpstr>
      <vt:lpstr>Calibri</vt:lpstr>
      <vt:lpstr>Calibri Light</vt:lpstr>
      <vt:lpstr>Corbel</vt:lpstr>
      <vt:lpstr>Marianne-Regular</vt:lpstr>
      <vt:lpstr>sans_serif_webfont</vt:lpstr>
      <vt:lpstr>Times New Roman</vt:lpstr>
      <vt:lpstr>Wingdings</vt:lpstr>
      <vt:lpstr>Thème Office</vt:lpstr>
      <vt:lpstr>La réforme des retraites Macron</vt:lpstr>
      <vt:lpstr>Fonction publique : la réforme Macron 2</vt:lpstr>
      <vt:lpstr>Fonction publique : la réforme Macron 2</vt:lpstr>
      <vt:lpstr>Fonction publique : les enjeux dossier de presse du gouvernement</vt:lpstr>
      <vt:lpstr>Fonction publique : les enjeux</vt:lpstr>
      <vt:lpstr>Fonction publique : les enjeux</vt:lpstr>
      <vt:lpstr>Fonction publique : les enjeux</vt:lpstr>
      <vt:lpstr>Fonction publique : les enjeux</vt:lpstr>
      <vt:lpstr>Fonction publique : les enjeux</vt:lpstr>
      <vt:lpstr>Fonction publique : les enjeux</vt:lpstr>
      <vt:lpstr>Fonction publique : les enjeux</vt:lpstr>
      <vt:lpstr>Fonction publique : les enjeux</vt:lpstr>
      <vt:lpstr>Fonction publique : les enjeux</vt:lpstr>
      <vt:lpstr>Fonction publique : les enjeux</vt:lpstr>
      <vt:lpstr>Fonction publique : les enjeux</vt:lpstr>
      <vt:lpstr>Fonction publique : la pénibilité</vt:lpstr>
      <vt:lpstr>Fonction publique : la pénibilité</vt:lpstr>
      <vt:lpstr>Fonction publique : la pénibilité</vt:lpstr>
      <vt:lpstr>Fonction publique : la pénibilité</vt:lpstr>
      <vt:lpstr>Fonction publique : la pénibilité, les seniors au travail</vt:lpstr>
      <vt:lpstr>Fonction publique : la pénibilité dossier de presse du gouvernement</vt:lpstr>
      <vt:lpstr>Fonction publique : la pénibilité</vt:lpstr>
      <vt:lpstr>Fonction publique : la pénibilité</vt:lpstr>
      <vt:lpstr>Fonction publique : la pénibilité</vt:lpstr>
      <vt:lpstr>Fonction publique : la pénibilité</vt:lpstr>
      <vt:lpstr>Fonction publique : la pénibilité</vt:lpstr>
      <vt:lpstr>Fonction publique : la pénibilité</vt:lpstr>
      <vt:lpstr>Fonction publique : la pénibilité</vt:lpstr>
      <vt:lpstr>Fonction publique : la pénibilité</vt:lpstr>
      <vt:lpstr>Fonction publique : la pénibilité</vt:lpstr>
      <vt:lpstr>Fonction publique : la pénibilité</vt:lpstr>
      <vt:lpstr>Fonction publique : la pénibilité</vt:lpstr>
      <vt:lpstr>Fonction publique : la pénibilité</vt:lpstr>
      <vt:lpstr>Fonction publique : la pénibilité</vt:lpstr>
      <vt:lpstr>Fonction publique : la pénibilité dossier de presse gouvernemental</vt:lpstr>
      <vt:lpstr>Fonction publique : la pénibilité</vt:lpstr>
      <vt:lpstr>Fonction publique : la pénibilité</vt:lpstr>
      <vt:lpstr>Fonction publique : la pénibilité</vt:lpstr>
      <vt:lpstr>Fonction publique : la pénibilité</vt:lpstr>
      <vt:lpstr>Fonction publique : la pénibilité</vt:lpstr>
      <vt:lpstr>Fonction publique : la pénibilité</vt:lpstr>
      <vt:lpstr>Fonction publique : la pénibilité</vt:lpstr>
      <vt:lpstr>Fonction publique : la pénibilité</vt:lpstr>
      <vt:lpstr>Fonction publique : la pénibilité</vt:lpstr>
      <vt:lpstr>Fonction publique : la pénibilité</vt:lpstr>
      <vt:lpstr>Fonction publique : la pénibilité</vt:lpstr>
      <vt:lpstr>Fonction publique : les carrières longues</vt:lpstr>
      <vt:lpstr>Fonction publique : les carrières longues</vt:lpstr>
      <vt:lpstr>Fonction publique : les carrières longues</vt:lpstr>
      <vt:lpstr>Fonction publique : les carrières longues</vt:lpstr>
      <vt:lpstr>Fonction publique : les carrières longues</vt:lpstr>
      <vt:lpstr>Fonction publique : les carrières longues</vt:lpstr>
      <vt:lpstr>Fonction publique : les carrières longues le dossier de presse du gouvernement</vt:lpstr>
      <vt:lpstr>Fonction publique : les carrières longues</vt:lpstr>
      <vt:lpstr>Fonction publique : les carrières longues</vt:lpstr>
      <vt:lpstr>Fonction publique : les carrières longues</vt:lpstr>
      <vt:lpstr>Fonction publique : les carrières longues</vt:lpstr>
      <vt:lpstr>Fonction publique : les carrières longues</vt:lpstr>
      <vt:lpstr>Fonction publique : les carrières longues</vt:lpstr>
      <vt:lpstr>Fonction publique :  le pseudo-déficit de 30 milliards</vt:lpstr>
      <vt:lpstr>Fonction publique :  le pseudo-déficit de 30 milliards</vt:lpstr>
      <vt:lpstr>Fonction publique :  le pseudo-déficit de 30 milliards</vt:lpstr>
      <vt:lpstr>Fonction publique :  le pseudo-déficit de 30 milliards</vt:lpstr>
      <vt:lpstr>Fonction publique :  le pseudo-déficit de 30 milliards</vt:lpstr>
      <vt:lpstr>Fonction publique :  le pseudo-déficit de 30 milliards</vt:lpstr>
      <vt:lpstr>Fonction publique :  le pseudo-déficit de 30 milliards</vt:lpstr>
      <vt:lpstr>Fonction publique :  le pseudo-déficit de 30 milliards</vt:lpstr>
      <vt:lpstr>Fonction publique :  le pseudo-déficit de 30 milliards</vt:lpstr>
      <vt:lpstr>Fonction publique :  le pseudo-déficit de 30 milliards</vt:lpstr>
      <vt:lpstr>Les petites pensions</vt:lpstr>
      <vt:lpstr>Présentation PowerPoint</vt:lpstr>
      <vt:lpstr>Le minimum garanti (miga)</vt:lpstr>
      <vt:lpstr>Le minimum garanti (miga)</vt:lpstr>
      <vt:lpstr>Le minimum contributif (MICO) du régime général</vt:lpstr>
      <vt:lpstr>Présentation PowerPoint</vt:lpstr>
      <vt:lpstr>Le minimum à 1.200 € = en fait + 100 €</vt:lpstr>
      <vt:lpstr>L’emploi des séniors</vt:lpstr>
      <vt:lpstr>Présentation PowerPoint</vt:lpstr>
      <vt:lpstr>Présentation PowerPoint</vt:lpstr>
      <vt:lpstr>Nouveaux pensionnés 2021</vt:lpstr>
      <vt:lpstr>Présentation PowerPoint</vt:lpstr>
      <vt:lpstr>Présentation PowerPoint</vt:lpstr>
      <vt:lpstr>A 60 ans, 1 personne sur 2 n’est plus en emploi</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Gilles Oberrieder</dc:creator>
  <cp:lastModifiedBy>Gilles Oberrieder</cp:lastModifiedBy>
  <cp:revision>80</cp:revision>
  <dcterms:created xsi:type="dcterms:W3CDTF">2023-01-15T10:33:12Z</dcterms:created>
  <dcterms:modified xsi:type="dcterms:W3CDTF">2023-01-23T15:19:44Z</dcterms:modified>
</cp:coreProperties>
</file>