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7.xml.rels" ContentType="application/vnd.openxmlformats-package.relationships+xml"/>
  <Override PartName="/ppt/notesSlides/notesSlide7.xml" ContentType="application/vnd.openxmlformats-officedocument.presentationml.notesSlide+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13.png" ContentType="image/png"/>
  <Override PartName="/ppt/media/image11.jpeg" ContentType="image/jpeg"/>
  <Override PartName="/ppt/media/image10.jpeg" ContentType="image/jpeg"/>
  <Override PartName="/ppt/media/image12.png" ContentType="image/png"/>
  <Override PartName="/ppt/media/image9.jpeg" ContentType="image/jpeg"/>
  <Override PartName="/ppt/media/image8.jpeg" ContentType="image/jpeg"/>
  <Override PartName="/ppt/media/image7.jpeg" ContentType="image/jpeg"/>
  <Override PartName="/ppt/media/image6.png" ContentType="image/png"/>
  <Override PartName="/ppt/media/image5.png" ContentType="image/png"/>
  <Override PartName="/ppt/media/image4.png" ContentType="image/png"/>
  <Override PartName="/ppt/media/image3.png" ContentType="image/png"/>
  <Override PartName="/ppt/media/image2.png" ContentType="image/png"/>
  <Override PartName="/ppt/media/image1.png" ContentType="image/png"/>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22.xml.rels" ContentType="application/vnd.openxmlformats-package.relationships+xml"/>
  <Override PartName="/ppt/slideLayouts/_rels/slideLayout21.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12.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3.xml.rels" ContentType="application/vnd.openxmlformats-package.relationships+xml"/>
  <Override PartName="/ppt/slideLayouts/_rels/slideLayout10.xml.rels" ContentType="application/vnd.openxmlformats-package.relationships+xml"/>
  <Override PartName="/ppt/slideLayouts/_rels/slideLayout2.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1.xml.rels" ContentType="application/vnd.openxmlformats-package.relationships+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23.xml" ContentType="application/vnd.openxmlformats-officedocument.presentationml.slideLayout+xml"/>
  <Override PartName="/ppt/slideLayouts/slideLayout2.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1.xml" ContentType="application/vnd.openxmlformats-officedocument.presentationml.slideLayou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9144000" cy="6858000"/>
  <p:notesSz cx="6797675" cy="987266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lang="fr-FR" sz="2000">
                <a:latin typeface="Arial"/>
              </a:rPr>
              <a:t>Cliquez pour modifier le format des notes</a:t>
            </a:r>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lang="fr-FR" sz="1400">
                <a:latin typeface="Times New Roman"/>
              </a:rPr>
              <a:t>&lt;en-tête&gt;</a:t>
            </a:r>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lang="fr-FR" sz="1400">
                <a:latin typeface="Times New Roman"/>
              </a:rPr>
              <a:t>&lt;date/heure&gt;</a:t>
            </a:r>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lang="fr-FR" sz="1400">
                <a:latin typeface="Times New Roman"/>
              </a:rPr>
              <a:t>&lt;pied de page&gt;</a:t>
            </a:r>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1F82E16E-A112-4558-BB5C-A4E18AC5E12B}" type="slidenum">
              <a:rPr lang="fr-FR" sz="1400">
                <a:latin typeface="Times New Roman"/>
              </a:rPr>
              <a:t>&lt;numéro&gt;</a:t>
            </a:fld>
            <a:endParaRPr/>
          </a:p>
        </p:txBody>
      </p:sp>
    </p:spTree>
  </p:cSld>
  <p:clrMap bg1="lt1" bg2="lt2" tx1="dk1" tx2="dk2" accent1="accent1" accent2="accent2" accent3="accent3" accent4="accent4" accent5="accent5" accent6="accent6" hlink="hlink" folHlink="folHlink"/>
</p:notesMaster>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679680" y="4689360"/>
            <a:ext cx="5437800" cy="4442400"/>
          </a:xfrm>
          <a:prstGeom prst="rect">
            <a:avLst/>
          </a:prstGeom>
        </p:spPr>
        <p:txBody>
          <a:bodyPr/>
          <a:p>
            <a:endParaRPr/>
          </a:p>
        </p:txBody>
      </p:sp>
      <p:sp>
        <p:nvSpPr>
          <p:cNvPr id="129" name="TextShape 2"/>
          <p:cNvSpPr txBox="1"/>
          <p:nvPr/>
        </p:nvSpPr>
        <p:spPr>
          <a:xfrm>
            <a:off x="3850560" y="9377280"/>
            <a:ext cx="2945160" cy="493200"/>
          </a:xfrm>
          <a:prstGeom prst="rect">
            <a:avLst/>
          </a:prstGeom>
          <a:noFill/>
          <a:ln>
            <a:noFill/>
          </a:ln>
        </p:spPr>
        <p:txBody>
          <a:bodyPr anchor="b"/>
          <a:p>
            <a:pPr algn="r">
              <a:lnSpc>
                <a:spcPct val="100000"/>
              </a:lnSpc>
            </a:pPr>
            <a:fld id="{96AA5A12-FA2A-4CDA-83DE-9B2E823CAC2E}" type="slidenum">
              <a:rPr lang="fr-FR" sz="1200" strike="noStrike">
                <a:solidFill>
                  <a:srgbClr val="000000"/>
                </a:solidFill>
                <a:latin typeface="+mn-lt"/>
                <a:ea typeface="+mn-ea"/>
              </a:rPr>
              <a:t>&lt;numéro&gt;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7"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28"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0"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31"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32"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33"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35"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36"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37" name="" descr=""/>
          <p:cNvPicPr/>
          <p:nvPr/>
        </p:nvPicPr>
        <p:blipFill>
          <a:blip r:embed="rId2"/>
          <a:stretch/>
        </p:blipFill>
        <p:spPr>
          <a:xfrm>
            <a:off x="1735560" y="1599840"/>
            <a:ext cx="5671800" cy="4525560"/>
          </a:xfrm>
          <a:prstGeom prst="rect">
            <a:avLst/>
          </a:prstGeom>
          <a:ln>
            <a:noFill/>
          </a:ln>
        </p:spPr>
      </p:pic>
      <p:pic>
        <p:nvPicPr>
          <p:cNvPr id="38" name="" descr=""/>
          <p:cNvPicPr/>
          <p:nvPr/>
        </p:nvPicPr>
        <p:blipFill>
          <a:blip r:embed="rId3"/>
          <a:stretch/>
        </p:blipFill>
        <p:spPr>
          <a:xfrm>
            <a:off x="1735560" y="1599840"/>
            <a:ext cx="5671800" cy="452556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5"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7"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4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0"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4"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55"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56"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 name="PlaceHolder 2"/>
          <p:cNvSpPr>
            <a:spLocks noGrp="1"/>
          </p:cNvSpPr>
          <p:nvPr>
            <p:ph type="subTitle"/>
          </p:nvPr>
        </p:nvSpPr>
        <p:spPr>
          <a:xfrm>
            <a:off x="457200" y="1600200"/>
            <a:ext cx="8229240" cy="452556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58"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59"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0"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2"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63"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64"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6" name="PlaceHolder 2"/>
          <p:cNvSpPr>
            <a:spLocks noGrp="1"/>
          </p:cNvSpPr>
          <p:nvPr>
            <p:ph type="body"/>
          </p:nvPr>
        </p:nvSpPr>
        <p:spPr>
          <a:xfrm>
            <a:off x="457200" y="1600200"/>
            <a:ext cx="8229240" cy="2158560"/>
          </a:xfrm>
          <a:prstGeom prst="rect">
            <a:avLst/>
          </a:prstGeom>
        </p:spPr>
        <p:txBody>
          <a:bodyPr lIns="0" rIns="0" tIns="0" bIns="0"/>
          <a:p>
            <a:endParaRPr/>
          </a:p>
        </p:txBody>
      </p:sp>
      <p:sp>
        <p:nvSpPr>
          <p:cNvPr id="67" name="PlaceHolder 3"/>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69"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7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71" name="PlaceHolder 4"/>
          <p:cNvSpPr>
            <a:spLocks noGrp="1"/>
          </p:cNvSpPr>
          <p:nvPr>
            <p:ph type="body"/>
          </p:nvPr>
        </p:nvSpPr>
        <p:spPr>
          <a:xfrm>
            <a:off x="4674240" y="3964320"/>
            <a:ext cx="4015800" cy="2158560"/>
          </a:xfrm>
          <a:prstGeom prst="rect">
            <a:avLst/>
          </a:prstGeom>
        </p:spPr>
        <p:txBody>
          <a:bodyPr lIns="0" rIns="0" tIns="0" bIns="0"/>
          <a:p>
            <a:endParaRPr/>
          </a:p>
        </p:txBody>
      </p:sp>
      <p:sp>
        <p:nvSpPr>
          <p:cNvPr id="72" name="PlaceHolder 5"/>
          <p:cNvSpPr>
            <a:spLocks noGrp="1"/>
          </p:cNvSpPr>
          <p:nvPr>
            <p:ph type="body"/>
          </p:nvPr>
        </p:nvSpPr>
        <p:spPr>
          <a:xfrm>
            <a:off x="457200" y="3964320"/>
            <a:ext cx="4015800" cy="215856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74" name="PlaceHolder 2"/>
          <p:cNvSpPr>
            <a:spLocks noGrp="1"/>
          </p:cNvSpPr>
          <p:nvPr>
            <p:ph type="body"/>
          </p:nvPr>
        </p:nvSpPr>
        <p:spPr>
          <a:xfrm>
            <a:off x="457200" y="1600200"/>
            <a:ext cx="8229240" cy="4525560"/>
          </a:xfrm>
          <a:prstGeom prst="rect">
            <a:avLst/>
          </a:prstGeom>
        </p:spPr>
        <p:txBody>
          <a:bodyPr lIns="0" rIns="0" tIns="0" bIns="0"/>
          <a:p>
            <a:endParaRPr/>
          </a:p>
        </p:txBody>
      </p:sp>
      <p:sp>
        <p:nvSpPr>
          <p:cNvPr id="75" name="PlaceHolder 3"/>
          <p:cNvSpPr>
            <a:spLocks noGrp="1"/>
          </p:cNvSpPr>
          <p:nvPr>
            <p:ph type="body"/>
          </p:nvPr>
        </p:nvSpPr>
        <p:spPr>
          <a:xfrm>
            <a:off x="457200" y="1600200"/>
            <a:ext cx="8229240" cy="4525560"/>
          </a:xfrm>
          <a:prstGeom prst="rect">
            <a:avLst/>
          </a:prstGeom>
        </p:spPr>
        <p:txBody>
          <a:bodyPr lIns="0" rIns="0" tIns="0" bIns="0"/>
          <a:p>
            <a:endParaRPr/>
          </a:p>
        </p:txBody>
      </p:sp>
      <p:pic>
        <p:nvPicPr>
          <p:cNvPr id="76" name="" descr=""/>
          <p:cNvPicPr/>
          <p:nvPr/>
        </p:nvPicPr>
        <p:blipFill>
          <a:blip r:embed="rId2"/>
          <a:stretch/>
        </p:blipFill>
        <p:spPr>
          <a:xfrm>
            <a:off x="1735560" y="1599840"/>
            <a:ext cx="5671800" cy="4525560"/>
          </a:xfrm>
          <a:prstGeom prst="rect">
            <a:avLst/>
          </a:prstGeom>
          <a:ln>
            <a:noFill/>
          </a:ln>
        </p:spPr>
      </p:pic>
      <p:pic>
        <p:nvPicPr>
          <p:cNvPr id="77" name="" descr=""/>
          <p:cNvPicPr/>
          <p:nvPr/>
        </p:nvPicPr>
        <p:blipFill>
          <a:blip r:embed="rId3"/>
          <a:stretch/>
        </p:blipFill>
        <p:spPr>
          <a:xfrm>
            <a:off x="1735560" y="1599840"/>
            <a:ext cx="5671800" cy="452556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8" name="PlaceHolder 2"/>
          <p:cNvSpPr>
            <a:spLocks noGrp="1"/>
          </p:cNvSpPr>
          <p:nvPr>
            <p:ph type="body"/>
          </p:nvPr>
        </p:nvSpPr>
        <p:spPr>
          <a:xfrm>
            <a:off x="457200" y="1600200"/>
            <a:ext cx="8229240" cy="452556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0"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11" name="PlaceHolder 3"/>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4680"/>
            <a:ext cx="8229240" cy="114264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4680"/>
            <a:ext cx="8229240" cy="529776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5"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16" name="PlaceHolder 3"/>
          <p:cNvSpPr>
            <a:spLocks noGrp="1"/>
          </p:cNvSpPr>
          <p:nvPr>
            <p:ph type="body"/>
          </p:nvPr>
        </p:nvSpPr>
        <p:spPr>
          <a:xfrm>
            <a:off x="457200" y="3964320"/>
            <a:ext cx="4015800" cy="2158560"/>
          </a:xfrm>
          <a:prstGeom prst="rect">
            <a:avLst/>
          </a:prstGeom>
        </p:spPr>
        <p:txBody>
          <a:bodyPr lIns="0" rIns="0" tIns="0" bIns="0"/>
          <a:p>
            <a:endParaRPr/>
          </a:p>
        </p:txBody>
      </p:sp>
      <p:sp>
        <p:nvSpPr>
          <p:cNvPr id="17" name="PlaceHolder 4"/>
          <p:cNvSpPr>
            <a:spLocks noGrp="1"/>
          </p:cNvSpPr>
          <p:nvPr>
            <p:ph type="body"/>
          </p:nvPr>
        </p:nvSpPr>
        <p:spPr>
          <a:xfrm>
            <a:off x="4674240" y="1600200"/>
            <a:ext cx="4015800" cy="452556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19" name="PlaceHolder 2"/>
          <p:cNvSpPr>
            <a:spLocks noGrp="1"/>
          </p:cNvSpPr>
          <p:nvPr>
            <p:ph type="body"/>
          </p:nvPr>
        </p:nvSpPr>
        <p:spPr>
          <a:xfrm>
            <a:off x="457200" y="1600200"/>
            <a:ext cx="4015800" cy="4525560"/>
          </a:xfrm>
          <a:prstGeom prst="rect">
            <a:avLst/>
          </a:prstGeom>
        </p:spPr>
        <p:txBody>
          <a:bodyPr lIns="0" rIns="0" tIns="0" bIns="0"/>
          <a:p>
            <a:endParaRPr/>
          </a:p>
        </p:txBody>
      </p:sp>
      <p:sp>
        <p:nvSpPr>
          <p:cNvPr id="20"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1" name="PlaceHolder 4"/>
          <p:cNvSpPr>
            <a:spLocks noGrp="1"/>
          </p:cNvSpPr>
          <p:nvPr>
            <p:ph type="body"/>
          </p:nvPr>
        </p:nvSpPr>
        <p:spPr>
          <a:xfrm>
            <a:off x="4674240" y="3964320"/>
            <a:ext cx="4015800" cy="215856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rIns="0" tIns="0" bIns="0" anchor="ctr"/>
          <a:p>
            <a:endParaRPr/>
          </a:p>
        </p:txBody>
      </p:sp>
      <p:sp>
        <p:nvSpPr>
          <p:cNvPr id="23" name="PlaceHolder 2"/>
          <p:cNvSpPr>
            <a:spLocks noGrp="1"/>
          </p:cNvSpPr>
          <p:nvPr>
            <p:ph type="body"/>
          </p:nvPr>
        </p:nvSpPr>
        <p:spPr>
          <a:xfrm>
            <a:off x="457200" y="1600200"/>
            <a:ext cx="4015800" cy="2158560"/>
          </a:xfrm>
          <a:prstGeom prst="rect">
            <a:avLst/>
          </a:prstGeom>
        </p:spPr>
        <p:txBody>
          <a:bodyPr lIns="0" rIns="0" tIns="0" bIns="0"/>
          <a:p>
            <a:endParaRPr/>
          </a:p>
        </p:txBody>
      </p:sp>
      <p:sp>
        <p:nvSpPr>
          <p:cNvPr id="24" name="PlaceHolder 3"/>
          <p:cNvSpPr>
            <a:spLocks noGrp="1"/>
          </p:cNvSpPr>
          <p:nvPr>
            <p:ph type="body"/>
          </p:nvPr>
        </p:nvSpPr>
        <p:spPr>
          <a:xfrm>
            <a:off x="4674240" y="1600200"/>
            <a:ext cx="4015800" cy="2158560"/>
          </a:xfrm>
          <a:prstGeom prst="rect">
            <a:avLst/>
          </a:prstGeom>
        </p:spPr>
        <p:txBody>
          <a:bodyPr lIns="0" rIns="0" tIns="0" bIns="0"/>
          <a:p>
            <a:endParaRPr/>
          </a:p>
        </p:txBody>
      </p:sp>
      <p:sp>
        <p:nvSpPr>
          <p:cNvPr id="25" name="PlaceHolder 4"/>
          <p:cNvSpPr>
            <a:spLocks noGrp="1"/>
          </p:cNvSpPr>
          <p:nvPr>
            <p:ph type="body"/>
          </p:nvPr>
        </p:nvSpPr>
        <p:spPr>
          <a:xfrm>
            <a:off x="457200" y="3964320"/>
            <a:ext cx="8229240" cy="215856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lang="fr-FR" sz="4400" strike="noStrike">
                <a:solidFill>
                  <a:srgbClr val="000000"/>
                </a:solidFill>
                <a:latin typeface="Calibri"/>
              </a:rPr>
              <a:t>Cliquez pour éditer le format du texte-titreCliquez et modifiez le titre</a:t>
            </a:r>
            <a:endParaRPr/>
          </a:p>
        </p:txBody>
      </p:sp>
      <p:sp>
        <p:nvSpPr>
          <p:cNvPr id="1" name="PlaceHolder 2"/>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21/02/2020</a:t>
            </a:r>
            <a:endParaRPr/>
          </a:p>
        </p:txBody>
      </p:sp>
      <p:sp>
        <p:nvSpPr>
          <p:cNvPr id="2" name="PlaceHolder 3"/>
          <p:cNvSpPr>
            <a:spLocks noGrp="1"/>
          </p:cNvSpPr>
          <p:nvPr>
            <p:ph type="ftr"/>
          </p:nvPr>
        </p:nvSpPr>
        <p:spPr>
          <a:xfrm>
            <a:off x="3124080" y="6356520"/>
            <a:ext cx="2895120" cy="364680"/>
          </a:xfrm>
          <a:prstGeom prst="rect">
            <a:avLst/>
          </a:prstGeom>
        </p:spPr>
        <p:txBody>
          <a:bodyPr anchor="ctr"/>
          <a:p>
            <a:endParaRPr/>
          </a:p>
        </p:txBody>
      </p:sp>
      <p:sp>
        <p:nvSpPr>
          <p:cNvPr id="3" name="PlaceHolder 4"/>
          <p:cNvSpPr>
            <a:spLocks noGrp="1"/>
          </p:cNvSpPr>
          <p:nvPr>
            <p:ph type="sldNum"/>
          </p:nvPr>
        </p:nvSpPr>
        <p:spPr>
          <a:xfrm>
            <a:off x="6553080" y="6356520"/>
            <a:ext cx="2133360" cy="364680"/>
          </a:xfrm>
          <a:prstGeom prst="rect">
            <a:avLst/>
          </a:prstGeom>
        </p:spPr>
        <p:txBody>
          <a:bodyPr anchor="ctr"/>
          <a:p>
            <a:pPr algn="r">
              <a:lnSpc>
                <a:spcPct val="100000"/>
              </a:lnSpc>
            </a:pPr>
            <a:fld id="{7E872BED-9B16-48ED-B9BD-2B0A14AD2319}" type="slidenum">
              <a:rPr lang="fr-FR" sz="1200" strike="noStrike">
                <a:solidFill>
                  <a:srgbClr val="8b8b8b"/>
                </a:solidFill>
                <a:latin typeface="Calibri"/>
              </a:rPr>
              <a:t>&lt;numéro&gt;</a:t>
            </a:fld>
            <a:endParaRPr/>
          </a:p>
        </p:txBody>
      </p:sp>
      <p:sp>
        <p:nvSpPr>
          <p:cNvPr id="4" name="PlaceHolder 5"/>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fr-FR" sz="3200">
                <a:latin typeface="Calibri"/>
              </a:rPr>
              <a:t>Cliquez pour éditer le format du plan de texte</a:t>
            </a:r>
            <a:endParaRPr/>
          </a:p>
          <a:p>
            <a:pPr lvl="1">
              <a:buSzPct val="75000"/>
              <a:buFont typeface="StarSymbol"/>
              <a:buChar char=""/>
            </a:pPr>
            <a:r>
              <a:rPr lang="fr-FR" sz="2400">
                <a:latin typeface="Calibri"/>
              </a:rPr>
              <a:t>Second niveau de plan</a:t>
            </a:r>
            <a:endParaRPr/>
          </a:p>
          <a:p>
            <a:pPr lvl="2">
              <a:buSzPct val="45000"/>
              <a:buFont typeface="StarSymbol"/>
              <a:buChar char=""/>
            </a:pPr>
            <a:r>
              <a:rPr lang="fr-FR" sz="2000">
                <a:latin typeface="Calibri"/>
              </a:rPr>
              <a:t>Troisième niveau de plan</a:t>
            </a:r>
            <a:endParaRPr/>
          </a:p>
          <a:p>
            <a:pPr lvl="3">
              <a:buSzPct val="75000"/>
              <a:buFont typeface="StarSymbol"/>
              <a:buChar char=""/>
            </a:pPr>
            <a:r>
              <a:rPr lang="fr-FR" sz="2000">
                <a:latin typeface="Calibri"/>
              </a:rPr>
              <a:t>Quatrième niveau de plan</a:t>
            </a:r>
            <a:endParaRPr/>
          </a:p>
          <a:p>
            <a:pPr lvl="4">
              <a:buSzPct val="45000"/>
              <a:buFont typeface="StarSymbol"/>
              <a:buChar char=""/>
            </a:pPr>
            <a:r>
              <a:rPr lang="fr-FR" sz="2000">
                <a:latin typeface="Calibri"/>
              </a:rPr>
              <a:t>Cinquième niveau de plan</a:t>
            </a:r>
            <a:endParaRPr/>
          </a:p>
          <a:p>
            <a:pPr lvl="5">
              <a:buSzPct val="45000"/>
              <a:buFont typeface="StarSymbol"/>
              <a:buChar char=""/>
            </a:pPr>
            <a:r>
              <a:rPr lang="fr-FR" sz="2000">
                <a:latin typeface="Calibri"/>
              </a:rPr>
              <a:t>Sixième niveau de plan</a:t>
            </a:r>
            <a:endParaRPr/>
          </a:p>
          <a:p>
            <a:pPr lvl="6">
              <a:buSzPct val="45000"/>
              <a:buFont typeface="StarSymbol"/>
              <a:buChar char=""/>
            </a:pPr>
            <a:r>
              <a:rPr lang="fr-FR" sz="2000">
                <a:latin typeface="Calibri"/>
              </a:rPr>
              <a:t>Septième niveau de plan</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anchor="ctr"/>
          <a:p>
            <a:pPr algn="ctr">
              <a:lnSpc>
                <a:spcPct val="100000"/>
              </a:lnSpc>
            </a:pPr>
            <a:r>
              <a:rPr lang="fr-FR" sz="4400" strike="noStrike">
                <a:solidFill>
                  <a:srgbClr val="000000"/>
                </a:solidFill>
                <a:latin typeface="Calibri"/>
              </a:rPr>
              <a:t>Cliquez pour éditer le format du texte-titreCliquez et modifiez le titre</a:t>
            </a:r>
            <a:endParaRPr/>
          </a:p>
        </p:txBody>
      </p:sp>
      <p:sp>
        <p:nvSpPr>
          <p:cNvPr id="40" name="PlaceHolder 2"/>
          <p:cNvSpPr>
            <a:spLocks noGrp="1"/>
          </p:cNvSpPr>
          <p:nvPr>
            <p:ph type="body"/>
          </p:nvPr>
        </p:nvSpPr>
        <p:spPr>
          <a:xfrm>
            <a:off x="457200" y="1600200"/>
            <a:ext cx="8229240" cy="4525560"/>
          </a:xfrm>
          <a:prstGeom prst="rect">
            <a:avLst/>
          </a:prstGeom>
        </p:spPr>
        <p:txBody>
          <a:bodyPr/>
          <a:p>
            <a:pPr>
              <a:buSzPct val="45000"/>
              <a:buFont typeface="StarSymbol"/>
              <a:buChar char=""/>
            </a:pPr>
            <a:r>
              <a:rPr lang="fr-FR" sz="3200" strike="noStrike">
                <a:solidFill>
                  <a:srgbClr val="000000"/>
                </a:solidFill>
                <a:latin typeface="Calibri"/>
              </a:rPr>
              <a:t>Cliquez pour éditer le format du plan de texte</a:t>
            </a:r>
            <a:endParaRPr/>
          </a:p>
          <a:p>
            <a:pPr lvl="1">
              <a:buSzPct val="75000"/>
              <a:buFont typeface="StarSymbol"/>
              <a:buChar char=""/>
            </a:pPr>
            <a:r>
              <a:rPr lang="fr-FR" sz="3200" strike="noStrike">
                <a:solidFill>
                  <a:srgbClr val="000000"/>
                </a:solidFill>
                <a:latin typeface="Calibri"/>
              </a:rPr>
              <a:t>Second niveau de plan</a:t>
            </a:r>
            <a:endParaRPr/>
          </a:p>
          <a:p>
            <a:pPr lvl="2">
              <a:buSzPct val="45000"/>
              <a:buFont typeface="StarSymbol"/>
              <a:buChar char=""/>
            </a:pPr>
            <a:r>
              <a:rPr lang="fr-FR" sz="3200" strike="noStrike">
                <a:solidFill>
                  <a:srgbClr val="000000"/>
                </a:solidFill>
                <a:latin typeface="Calibri"/>
              </a:rPr>
              <a:t>Troisième niveau de plan</a:t>
            </a:r>
            <a:endParaRPr/>
          </a:p>
          <a:p>
            <a:pPr lvl="3">
              <a:buSzPct val="75000"/>
              <a:buFont typeface="StarSymbol"/>
              <a:buChar char=""/>
            </a:pPr>
            <a:r>
              <a:rPr lang="fr-FR" sz="3200" strike="noStrike">
                <a:solidFill>
                  <a:srgbClr val="000000"/>
                </a:solidFill>
                <a:latin typeface="Calibri"/>
              </a:rPr>
              <a:t>Quatrième niveau de plan</a:t>
            </a:r>
            <a:endParaRPr/>
          </a:p>
          <a:p>
            <a:pPr lvl="4">
              <a:buSzPct val="45000"/>
              <a:buFont typeface="StarSymbol"/>
              <a:buChar char=""/>
            </a:pPr>
            <a:r>
              <a:rPr lang="fr-FR" sz="3200" strike="noStrike">
                <a:solidFill>
                  <a:srgbClr val="000000"/>
                </a:solidFill>
                <a:latin typeface="Calibri"/>
              </a:rPr>
              <a:t>Cinquième niveau de plan</a:t>
            </a:r>
            <a:endParaRPr/>
          </a:p>
          <a:p>
            <a:pPr lvl="5">
              <a:buSzPct val="45000"/>
              <a:buFont typeface="StarSymbol"/>
              <a:buChar char=""/>
            </a:pPr>
            <a:r>
              <a:rPr lang="fr-FR" sz="3200" strike="noStrike">
                <a:solidFill>
                  <a:srgbClr val="000000"/>
                </a:solidFill>
                <a:latin typeface="Calibri"/>
              </a:rPr>
              <a:t>Sixième niveau de plan</a:t>
            </a:r>
            <a:endParaRPr/>
          </a:p>
          <a:p>
            <a:pPr>
              <a:lnSpc>
                <a:spcPct val="100000"/>
              </a:lnSpc>
              <a:buFont typeface="Arial"/>
              <a:buChar char="•"/>
            </a:pPr>
            <a:r>
              <a:rPr lang="fr-FR" sz="3200" strike="noStrike">
                <a:solidFill>
                  <a:srgbClr val="000000"/>
                </a:solidFill>
                <a:latin typeface="Calibri"/>
              </a:rPr>
              <a:t>Septième niveau de planCliquez pour modifier les styles du texte du masque</a:t>
            </a:r>
            <a:endParaRPr/>
          </a:p>
          <a:p>
            <a:pPr lvl="1">
              <a:lnSpc>
                <a:spcPct val="100000"/>
              </a:lnSpc>
              <a:buFont typeface="Arial"/>
              <a:buChar char="–"/>
            </a:pPr>
            <a:r>
              <a:rPr lang="fr-FR" sz="2800" strike="noStrike">
                <a:solidFill>
                  <a:srgbClr val="000000"/>
                </a:solidFill>
                <a:latin typeface="Calibri"/>
              </a:rPr>
              <a:t>Deuxième niveau</a:t>
            </a:r>
            <a:endParaRPr/>
          </a:p>
          <a:p>
            <a:pPr lvl="2">
              <a:lnSpc>
                <a:spcPct val="100000"/>
              </a:lnSpc>
              <a:buFont typeface="Arial"/>
              <a:buChar char="•"/>
            </a:pPr>
            <a:r>
              <a:rPr lang="fr-FR" sz="2400" strike="noStrike">
                <a:solidFill>
                  <a:srgbClr val="000000"/>
                </a:solidFill>
                <a:latin typeface="Calibri"/>
              </a:rPr>
              <a:t>Troisième niveau</a:t>
            </a:r>
            <a:endParaRPr/>
          </a:p>
          <a:p>
            <a:pPr lvl="3">
              <a:lnSpc>
                <a:spcPct val="100000"/>
              </a:lnSpc>
              <a:buFont typeface="Arial"/>
              <a:buChar char="–"/>
            </a:pPr>
            <a:r>
              <a:rPr lang="fr-FR" sz="2000" strike="noStrike">
                <a:solidFill>
                  <a:srgbClr val="000000"/>
                </a:solidFill>
                <a:latin typeface="Calibri"/>
              </a:rPr>
              <a:t>Quatrième niveau</a:t>
            </a:r>
            <a:endParaRPr/>
          </a:p>
          <a:p>
            <a:pPr lvl="4">
              <a:lnSpc>
                <a:spcPct val="100000"/>
              </a:lnSpc>
              <a:buFont typeface="Arial"/>
              <a:buChar char="»"/>
            </a:pPr>
            <a:r>
              <a:rPr lang="fr-FR" sz="2000" strike="noStrike">
                <a:solidFill>
                  <a:srgbClr val="000000"/>
                </a:solidFill>
                <a:latin typeface="Calibri"/>
              </a:rPr>
              <a:t>Cinquième niveau</a:t>
            </a:r>
            <a:endParaRPr/>
          </a:p>
        </p:txBody>
      </p:sp>
      <p:sp>
        <p:nvSpPr>
          <p:cNvPr id="41" name="PlaceHolder 3"/>
          <p:cNvSpPr>
            <a:spLocks noGrp="1"/>
          </p:cNvSpPr>
          <p:nvPr>
            <p:ph type="dt"/>
          </p:nvPr>
        </p:nvSpPr>
        <p:spPr>
          <a:xfrm>
            <a:off x="457200" y="6356520"/>
            <a:ext cx="2133360" cy="364680"/>
          </a:xfrm>
          <a:prstGeom prst="rect">
            <a:avLst/>
          </a:prstGeom>
        </p:spPr>
        <p:txBody>
          <a:bodyPr anchor="ctr"/>
          <a:p>
            <a:pPr>
              <a:lnSpc>
                <a:spcPct val="100000"/>
              </a:lnSpc>
            </a:pPr>
            <a:r>
              <a:rPr lang="fr-FR" sz="1200" strike="noStrike">
                <a:solidFill>
                  <a:srgbClr val="8b8b8b"/>
                </a:solidFill>
                <a:latin typeface="Calibri"/>
              </a:rPr>
              <a:t>21/02/2020</a:t>
            </a:r>
            <a:endParaRPr/>
          </a:p>
        </p:txBody>
      </p:sp>
      <p:sp>
        <p:nvSpPr>
          <p:cNvPr id="42" name="PlaceHolder 4"/>
          <p:cNvSpPr>
            <a:spLocks noGrp="1"/>
          </p:cNvSpPr>
          <p:nvPr>
            <p:ph type="ftr"/>
          </p:nvPr>
        </p:nvSpPr>
        <p:spPr>
          <a:xfrm>
            <a:off x="3124080" y="6356520"/>
            <a:ext cx="2895120" cy="364680"/>
          </a:xfrm>
          <a:prstGeom prst="rect">
            <a:avLst/>
          </a:prstGeom>
        </p:spPr>
        <p:txBody>
          <a:bodyPr anchor="ctr"/>
          <a:p>
            <a:endParaRPr/>
          </a:p>
        </p:txBody>
      </p:sp>
      <p:sp>
        <p:nvSpPr>
          <p:cNvPr id="43" name="PlaceHolder 5"/>
          <p:cNvSpPr>
            <a:spLocks noGrp="1"/>
          </p:cNvSpPr>
          <p:nvPr>
            <p:ph type="sldNum"/>
          </p:nvPr>
        </p:nvSpPr>
        <p:spPr>
          <a:xfrm>
            <a:off x="6553080" y="6356520"/>
            <a:ext cx="2133360" cy="364680"/>
          </a:xfrm>
          <a:prstGeom prst="rect">
            <a:avLst/>
          </a:prstGeom>
        </p:spPr>
        <p:txBody>
          <a:bodyPr anchor="ctr"/>
          <a:p>
            <a:pPr algn="r">
              <a:lnSpc>
                <a:spcPct val="100000"/>
              </a:lnSpc>
            </a:pPr>
            <a:fld id="{8EFBB2FF-F64C-4179-AD8F-1C85404CBD1B}" type="slidenum">
              <a:rPr lang="fr-FR" sz="1200" strike="noStrike">
                <a:solidFill>
                  <a:srgbClr val="8b8b8b"/>
                </a:solidFill>
                <a:latin typeface="Calibri"/>
              </a:rPr>
              <a:t>&lt;numéro&gt;</a:t>
            </a:fld>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3" name="TextShape 1"/>
          <p:cNvSpPr txBox="1"/>
          <p:nvPr/>
        </p:nvSpPr>
        <p:spPr>
          <a:xfrm>
            <a:off x="862200" y="687240"/>
            <a:ext cx="7925760" cy="1619280"/>
          </a:xfrm>
          <a:prstGeom prst="rect">
            <a:avLst/>
          </a:prstGeom>
          <a:noFill/>
          <a:ln>
            <a:noFill/>
          </a:ln>
        </p:spPr>
        <p:txBody>
          <a:bodyPr anchor="ctr"/>
          <a:p>
            <a:pPr algn="ctr">
              <a:lnSpc>
                <a:spcPct val="100000"/>
              </a:lnSpc>
            </a:pPr>
            <a:r>
              <a:rPr b="1" lang="fr-FR" sz="4400" strike="noStrike">
                <a:solidFill>
                  <a:srgbClr val="660066"/>
                </a:solidFill>
                <a:latin typeface="Calibri"/>
              </a:rPr>
              <a:t>Les femmes « grandes perdantes » de la réforme des retraites</a:t>
            </a:r>
            <a:r>
              <a:rPr b="1" lang="fr-FR" sz="4400" strike="noStrike">
                <a:solidFill>
                  <a:srgbClr val="ff0000"/>
                </a:solidFill>
                <a:latin typeface="Calibri"/>
              </a:rPr>
              <a:t>
</a:t>
            </a:r>
            <a:endParaRPr/>
          </a:p>
        </p:txBody>
      </p:sp>
      <p:sp>
        <p:nvSpPr>
          <p:cNvPr id="84" name="TextShape 2"/>
          <p:cNvSpPr txBox="1"/>
          <p:nvPr/>
        </p:nvSpPr>
        <p:spPr>
          <a:xfrm>
            <a:off x="4882320" y="3297240"/>
            <a:ext cx="3518640" cy="1257840"/>
          </a:xfrm>
          <a:prstGeom prst="rect">
            <a:avLst/>
          </a:prstGeom>
          <a:noFill/>
          <a:ln>
            <a:noFill/>
          </a:ln>
        </p:spPr>
        <p:txBody>
          <a:bodyPr/>
          <a:p>
            <a:pPr algn="ctr">
              <a:lnSpc>
                <a:spcPct val="100000"/>
              </a:lnSpc>
            </a:pPr>
            <a:r>
              <a:rPr b="1" lang="fr-FR" sz="3200" strike="noStrike">
                <a:solidFill>
                  <a:srgbClr val="ff0000"/>
                </a:solidFill>
                <a:latin typeface="Calibri"/>
              </a:rPr>
              <a:t>Décryptage et Propositions CGT</a:t>
            </a:r>
            <a:endParaRPr/>
          </a:p>
        </p:txBody>
      </p:sp>
      <p:pic>
        <p:nvPicPr>
          <p:cNvPr id="85" name="Image 4" descr=""/>
          <p:cNvPicPr/>
          <p:nvPr/>
        </p:nvPicPr>
        <p:blipFill>
          <a:blip r:embed="rId1"/>
          <a:stretch/>
        </p:blipFill>
        <p:spPr>
          <a:xfrm>
            <a:off x="7064640" y="4756320"/>
            <a:ext cx="1765080" cy="1765080"/>
          </a:xfrm>
          <a:prstGeom prst="rect">
            <a:avLst/>
          </a:prstGeom>
          <a:ln>
            <a:noFill/>
          </a:ln>
        </p:spPr>
      </p:pic>
      <p:sp>
        <p:nvSpPr>
          <p:cNvPr id="86" name="TextShape 3"/>
          <p:cNvSpPr txBox="1"/>
          <p:nvPr/>
        </p:nvSpPr>
        <p:spPr>
          <a:xfrm>
            <a:off x="6553080" y="6356520"/>
            <a:ext cx="2133360" cy="364680"/>
          </a:xfrm>
          <a:prstGeom prst="rect">
            <a:avLst/>
          </a:prstGeom>
          <a:noFill/>
          <a:ln>
            <a:noFill/>
          </a:ln>
        </p:spPr>
        <p:txBody>
          <a:bodyPr anchor="ctr"/>
          <a:p>
            <a:pPr algn="r">
              <a:lnSpc>
                <a:spcPct val="100000"/>
              </a:lnSpc>
            </a:pPr>
            <a:fld id="{893D5A9A-C300-4EC2-A4FA-32E7F452EE9C}" type="slidenum">
              <a:rPr lang="fr-FR" sz="1200" strike="noStrike">
                <a:solidFill>
                  <a:srgbClr val="8b8b8b"/>
                </a:solidFill>
                <a:latin typeface="Calibri"/>
              </a:rPr>
              <a:t>&lt;numéro&gt;</a:t>
            </a:fld>
            <a:endParaRPr/>
          </a:p>
        </p:txBody>
      </p:sp>
      <p:pic>
        <p:nvPicPr>
          <p:cNvPr id="87" name="Image 6" descr=""/>
          <p:cNvPicPr/>
          <p:nvPr/>
        </p:nvPicPr>
        <p:blipFill>
          <a:blip r:embed="rId2"/>
          <a:stretch/>
        </p:blipFill>
        <p:spPr>
          <a:xfrm>
            <a:off x="421560" y="2148120"/>
            <a:ext cx="3781080" cy="420768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9"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3200" strike="noStrike">
                <a:solidFill>
                  <a:srgbClr val="660066"/>
                </a:solidFill>
                <a:latin typeface="Calibri"/>
              </a:rPr>
              <a:t>Une réforme féministe devrait au contraire</a:t>
            </a:r>
            <a:r>
              <a:rPr lang="fr-FR" sz="3200" strike="noStrike">
                <a:solidFill>
                  <a:srgbClr val="660066"/>
                </a:solidFill>
                <a:latin typeface="Calibri"/>
              </a:rPr>
              <a:t>
</a:t>
            </a:r>
            <a:endParaRPr/>
          </a:p>
        </p:txBody>
      </p:sp>
      <p:sp>
        <p:nvSpPr>
          <p:cNvPr id="120" name="TextShape 2"/>
          <p:cNvSpPr txBox="1"/>
          <p:nvPr/>
        </p:nvSpPr>
        <p:spPr>
          <a:xfrm>
            <a:off x="457200" y="1600200"/>
            <a:ext cx="5042160" cy="4525560"/>
          </a:xfrm>
          <a:prstGeom prst="rect">
            <a:avLst/>
          </a:prstGeom>
          <a:noFill/>
          <a:ln>
            <a:noFill/>
          </a:ln>
        </p:spPr>
        <p:txBody>
          <a:bodyPr/>
          <a:p>
            <a:pPr>
              <a:lnSpc>
                <a:spcPct val="100000"/>
              </a:lnSpc>
              <a:buFont typeface="Arial"/>
              <a:buChar char="•"/>
            </a:pPr>
            <a:r>
              <a:rPr b="1" lang="fr-FR" sz="3200" strike="noStrike">
                <a:solidFill>
                  <a:srgbClr val="ff0000"/>
                </a:solidFill>
                <a:latin typeface="Calibri"/>
              </a:rPr>
              <a:t>Abaisser le temps de travail </a:t>
            </a:r>
            <a:r>
              <a:rPr lang="fr-FR" sz="3200" strike="noStrike">
                <a:solidFill>
                  <a:srgbClr val="000000"/>
                </a:solidFill>
                <a:latin typeface="Calibri"/>
              </a:rPr>
              <a:t>pour permettre aux femmes comme aux hommes de s’occuper des enfants</a:t>
            </a:r>
            <a:endParaRPr/>
          </a:p>
          <a:p>
            <a:pPr>
              <a:lnSpc>
                <a:spcPct val="100000"/>
              </a:lnSpc>
            </a:pPr>
            <a:endParaRPr/>
          </a:p>
          <a:p>
            <a:pPr>
              <a:lnSpc>
                <a:spcPct val="100000"/>
              </a:lnSpc>
              <a:buFont typeface="Arial"/>
              <a:buChar char="•"/>
            </a:pPr>
            <a:r>
              <a:rPr b="1" lang="fr-FR" sz="3200" strike="noStrike">
                <a:solidFill>
                  <a:srgbClr val="ff0000"/>
                </a:solidFill>
                <a:latin typeface="Calibri"/>
              </a:rPr>
              <a:t>Revenir à la prise en compte des meilleures années </a:t>
            </a:r>
            <a:r>
              <a:rPr lang="fr-FR" sz="3200" strike="noStrike">
                <a:solidFill>
                  <a:srgbClr val="000000"/>
                </a:solidFill>
                <a:latin typeface="Calibri"/>
              </a:rPr>
              <a:t>pour le calcul de la retraite</a:t>
            </a:r>
            <a:endParaRPr/>
          </a:p>
          <a:p>
            <a:pPr>
              <a:lnSpc>
                <a:spcPct val="100000"/>
              </a:lnSpc>
            </a:pPr>
            <a:endParaRPr/>
          </a:p>
          <a:p>
            <a:pPr>
              <a:lnSpc>
                <a:spcPct val="100000"/>
              </a:lnSpc>
              <a:buFont typeface="Arial"/>
              <a:buChar char="•"/>
            </a:pPr>
            <a:r>
              <a:rPr b="1" lang="fr-FR" sz="3200" strike="noStrike">
                <a:solidFill>
                  <a:srgbClr val="ff0000"/>
                </a:solidFill>
                <a:latin typeface="Calibri"/>
              </a:rPr>
              <a:t>Lutter contre le sous-emploi des femmes, les temps partiels et la précarité</a:t>
            </a:r>
            <a:r>
              <a:rPr lang="fr-FR" sz="3200" strike="noStrike">
                <a:solidFill>
                  <a:srgbClr val="000000"/>
                </a:solidFill>
                <a:latin typeface="Calibri"/>
              </a:rPr>
              <a:t>, et mettre en place un </a:t>
            </a:r>
            <a:r>
              <a:rPr b="1" lang="fr-FR" sz="3200" strike="noStrike">
                <a:solidFill>
                  <a:srgbClr val="ff0000"/>
                </a:solidFill>
                <a:latin typeface="Calibri"/>
              </a:rPr>
              <a:t>service public de la petite enfance </a:t>
            </a:r>
            <a:r>
              <a:rPr lang="fr-FR" sz="3200" strike="noStrike">
                <a:solidFill>
                  <a:srgbClr val="000000"/>
                </a:solidFill>
                <a:latin typeface="Calibri"/>
              </a:rPr>
              <a:t>pour permettre aux femmes de continuer à travailler</a:t>
            </a:r>
            <a:endParaRPr/>
          </a:p>
          <a:p>
            <a:pPr>
              <a:lnSpc>
                <a:spcPct val="100000"/>
              </a:lnSpc>
            </a:pPr>
            <a:endParaRPr/>
          </a:p>
        </p:txBody>
      </p:sp>
      <p:pic>
        <p:nvPicPr>
          <p:cNvPr id="121" name="Image 3" descr=""/>
          <p:cNvPicPr/>
          <p:nvPr/>
        </p:nvPicPr>
        <p:blipFill>
          <a:blip r:embed="rId1"/>
          <a:stretch/>
        </p:blipFill>
        <p:spPr>
          <a:xfrm>
            <a:off x="5771520" y="1753920"/>
            <a:ext cx="2914920" cy="4187880"/>
          </a:xfrm>
          <a:prstGeom prst="rect">
            <a:avLst/>
          </a:prstGeom>
          <a:ln>
            <a:noFill/>
          </a:ln>
        </p:spPr>
      </p:pic>
      <p:sp>
        <p:nvSpPr>
          <p:cNvPr id="122" name="TextShape 3"/>
          <p:cNvSpPr txBox="1"/>
          <p:nvPr/>
        </p:nvSpPr>
        <p:spPr>
          <a:xfrm>
            <a:off x="6553080" y="6356520"/>
            <a:ext cx="2133360" cy="364680"/>
          </a:xfrm>
          <a:prstGeom prst="rect">
            <a:avLst/>
          </a:prstGeom>
          <a:noFill/>
          <a:ln>
            <a:noFill/>
          </a:ln>
        </p:spPr>
        <p:txBody>
          <a:bodyPr anchor="ctr"/>
          <a:p>
            <a:pPr algn="r">
              <a:lnSpc>
                <a:spcPct val="100000"/>
              </a:lnSpc>
            </a:pPr>
            <a:fld id="{7639461F-F1EF-45C5-9BBA-9C1F66C032C9}" type="slidenum">
              <a:rPr lang="fr-FR" sz="1200" strike="noStrike">
                <a:solidFill>
                  <a:srgbClr val="8b8b8b"/>
                </a:solidFill>
                <a:latin typeface="Calibri"/>
              </a:rPr>
              <a:t>&lt;numéro&gt;</a:t>
            </a:fld>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3" name="TextShape 1"/>
          <p:cNvSpPr txBox="1"/>
          <p:nvPr/>
        </p:nvSpPr>
        <p:spPr>
          <a:xfrm>
            <a:off x="457200" y="274680"/>
            <a:ext cx="8229240" cy="1199160"/>
          </a:xfrm>
          <a:prstGeom prst="rect">
            <a:avLst/>
          </a:prstGeom>
          <a:solidFill>
            <a:srgbClr val="ffff00"/>
          </a:solidFill>
          <a:ln>
            <a:noFill/>
          </a:ln>
        </p:spPr>
        <p:txBody>
          <a:bodyPr anchor="ctr"/>
          <a:p>
            <a:pPr algn="ctr">
              <a:lnSpc>
                <a:spcPct val="100000"/>
              </a:lnSpc>
            </a:pPr>
            <a:r>
              <a:rPr b="1" lang="fr-FR" sz="3200" strike="noStrike">
                <a:solidFill>
                  <a:srgbClr val="660066"/>
                </a:solidFill>
                <a:latin typeface="Calibri"/>
              </a:rPr>
              <a:t>
</a:t>
            </a:r>
            <a:r>
              <a:rPr b="1" lang="fr-FR" sz="3200" strike="noStrike">
                <a:solidFill>
                  <a:srgbClr val="660066"/>
                </a:solidFill>
                <a:latin typeface="Calibri"/>
              </a:rPr>
              <a:t>Mettre fin aux inégalités femmes hommes : </a:t>
            </a:r>
            <a:r>
              <a:rPr b="1" lang="fr-FR" sz="3200" strike="noStrike">
                <a:solidFill>
                  <a:srgbClr val="660066"/>
                </a:solidFill>
                <a:latin typeface="Calibri"/>
              </a:rPr>
              <a:t>
</a:t>
            </a:r>
            <a:r>
              <a:rPr b="1" lang="fr-FR" sz="3200" strike="noStrike">
                <a:solidFill>
                  <a:srgbClr val="660066"/>
                </a:solidFill>
                <a:latin typeface="Calibri"/>
              </a:rPr>
              <a:t>la solution !</a:t>
            </a:r>
            <a:r>
              <a:rPr lang="fr-FR" sz="3200" strike="noStrike">
                <a:solidFill>
                  <a:srgbClr val="660066"/>
                </a:solidFill>
                <a:latin typeface="Calibri"/>
              </a:rPr>
              <a:t>
</a:t>
            </a:r>
            <a:endParaRPr/>
          </a:p>
        </p:txBody>
      </p:sp>
      <p:sp>
        <p:nvSpPr>
          <p:cNvPr id="124" name="TextShape 2"/>
          <p:cNvSpPr txBox="1"/>
          <p:nvPr/>
        </p:nvSpPr>
        <p:spPr>
          <a:xfrm>
            <a:off x="457200" y="1599120"/>
            <a:ext cx="8229240" cy="1303920"/>
          </a:xfrm>
          <a:prstGeom prst="rect">
            <a:avLst/>
          </a:prstGeom>
          <a:noFill/>
          <a:ln>
            <a:noFill/>
          </a:ln>
        </p:spPr>
        <p:txBody>
          <a:bodyPr/>
          <a:p>
            <a:pPr>
              <a:lnSpc>
                <a:spcPct val="100000"/>
              </a:lnSpc>
            </a:pPr>
            <a:r>
              <a:rPr i="1" lang="fr-FR" sz="7200" strike="noStrike">
                <a:solidFill>
                  <a:srgbClr val="000000"/>
                </a:solidFill>
                <a:latin typeface="Calibri"/>
              </a:rPr>
              <a:t>Réaliser enfin l’égalité salariale permettra non seulement de mettre fin à une injustice flagrante mais aussi de dégager les ressources nécessaires pour financer notre système de retraites. </a:t>
            </a:r>
            <a:endParaRPr/>
          </a:p>
          <a:p>
            <a:pPr>
              <a:lnSpc>
                <a:spcPct val="100000"/>
              </a:lnSpc>
            </a:pPr>
            <a:r>
              <a:rPr b="1" i="1" lang="fr-FR" sz="7200" strike="noStrike">
                <a:solidFill>
                  <a:srgbClr val="ff0000"/>
                </a:solidFill>
                <a:latin typeface="Calibri"/>
              </a:rPr>
              <a:t>Augmenter les salaires des femmes, c’est augmenter les cotisations et donc le financement des retraites !</a:t>
            </a:r>
            <a:endParaRPr/>
          </a:p>
          <a:p>
            <a:pPr>
              <a:lnSpc>
                <a:spcPct val="100000"/>
              </a:lnSpc>
            </a:pPr>
            <a:r>
              <a:rPr lang="fr-FR" sz="3200" strike="noStrike">
                <a:solidFill>
                  <a:srgbClr val="000000"/>
                </a:solidFill>
                <a:latin typeface="Calibri"/>
              </a:rPr>
              <a:t> </a:t>
            </a:r>
            <a:endParaRPr/>
          </a:p>
        </p:txBody>
      </p:sp>
      <p:sp>
        <p:nvSpPr>
          <p:cNvPr id="125" name="CustomShape 3"/>
          <p:cNvSpPr/>
          <p:nvPr/>
        </p:nvSpPr>
        <p:spPr>
          <a:xfrm>
            <a:off x="457200" y="3073320"/>
            <a:ext cx="5348160" cy="3041640"/>
          </a:xfrm>
          <a:prstGeom prst="rect">
            <a:avLst/>
          </a:prstGeom>
          <a:solidFill>
            <a:srgbClr val="ffff00"/>
          </a:solidFill>
          <a:ln>
            <a:noFill/>
          </a:ln>
        </p:spPr>
        <p:style>
          <a:lnRef idx="0"/>
          <a:fillRef idx="0"/>
          <a:effectRef idx="0"/>
          <a:fontRef idx="minor"/>
        </p:style>
        <p:txBody>
          <a:bodyPr lIns="90000" rIns="90000" tIns="45000" bIns="45000"/>
          <a:p>
            <a:pPr>
              <a:lnSpc>
                <a:spcPct val="100000"/>
              </a:lnSpc>
            </a:pPr>
            <a:r>
              <a:rPr b="1" lang="fr-FR" sz="1600" strike="noStrike">
                <a:solidFill>
                  <a:srgbClr val="660066"/>
                </a:solidFill>
                <a:latin typeface="Calibri"/>
              </a:rPr>
              <a:t>La CGT propose notamment :</a:t>
            </a:r>
            <a:endParaRPr/>
          </a:p>
          <a:p>
            <a:pPr>
              <a:lnSpc>
                <a:spcPct val="100000"/>
              </a:lnSpc>
              <a:buFont typeface="Wingdings" charset="2"/>
              <a:buChar char=""/>
            </a:pPr>
            <a:r>
              <a:rPr lang="fr-FR" sz="1600" strike="noStrike">
                <a:solidFill>
                  <a:srgbClr val="660066"/>
                </a:solidFill>
                <a:latin typeface="Calibri"/>
              </a:rPr>
              <a:t>L’instauration d’une surcotisation patronale retraite pour toutes les entreprises qui ne respectent pas l’égalité salariale</a:t>
            </a:r>
            <a:endParaRPr/>
          </a:p>
          <a:p>
            <a:pPr>
              <a:lnSpc>
                <a:spcPct val="100000"/>
              </a:lnSpc>
              <a:buFont typeface="Wingdings" charset="2"/>
              <a:buChar char=""/>
            </a:pPr>
            <a:r>
              <a:rPr lang="fr-FR" sz="1600" strike="noStrike">
                <a:solidFill>
                  <a:srgbClr val="660066"/>
                </a:solidFill>
                <a:latin typeface="Calibri"/>
              </a:rPr>
              <a:t>Une surcotisation patronale pour tous les temps partiels de moins de 24h de façon à garantir des droits pour les salarié.e.s et à pénaliser les employeurs qui abusent des temps partiels courts.</a:t>
            </a:r>
            <a:endParaRPr/>
          </a:p>
          <a:p>
            <a:pPr>
              <a:lnSpc>
                <a:spcPct val="100000"/>
              </a:lnSpc>
              <a:buFont typeface="Wingdings" charset="2"/>
              <a:buChar char=""/>
            </a:pPr>
            <a:r>
              <a:rPr lang="fr-FR" sz="1600" strike="noStrike">
                <a:solidFill>
                  <a:srgbClr val="660066"/>
                </a:solidFill>
                <a:latin typeface="Calibri"/>
              </a:rPr>
              <a:t>L’ouverture immédiate de négociations pour la revalorisation des métiers dans lesquels les femmes sont concentrées</a:t>
            </a:r>
            <a:endParaRPr/>
          </a:p>
          <a:p>
            <a:pPr>
              <a:lnSpc>
                <a:spcPct val="100000"/>
              </a:lnSpc>
            </a:pPr>
            <a:endParaRPr/>
          </a:p>
        </p:txBody>
      </p:sp>
      <p:pic>
        <p:nvPicPr>
          <p:cNvPr id="126" name="Image 4" descr=""/>
          <p:cNvPicPr/>
          <p:nvPr/>
        </p:nvPicPr>
        <p:blipFill>
          <a:blip r:embed="rId1"/>
          <a:stretch/>
        </p:blipFill>
        <p:spPr>
          <a:xfrm>
            <a:off x="6164280" y="2769480"/>
            <a:ext cx="2522160" cy="3627360"/>
          </a:xfrm>
          <a:prstGeom prst="rect">
            <a:avLst/>
          </a:prstGeom>
          <a:ln>
            <a:noFill/>
          </a:ln>
        </p:spPr>
      </p:pic>
      <p:sp>
        <p:nvSpPr>
          <p:cNvPr id="127" name="TextShape 4"/>
          <p:cNvSpPr txBox="1"/>
          <p:nvPr/>
        </p:nvSpPr>
        <p:spPr>
          <a:xfrm>
            <a:off x="6553080" y="6356520"/>
            <a:ext cx="2133360" cy="364680"/>
          </a:xfrm>
          <a:prstGeom prst="rect">
            <a:avLst/>
          </a:prstGeom>
          <a:noFill/>
          <a:ln>
            <a:noFill/>
          </a:ln>
        </p:spPr>
        <p:txBody>
          <a:bodyPr anchor="ctr"/>
          <a:p>
            <a:pPr algn="r">
              <a:lnSpc>
                <a:spcPct val="100000"/>
              </a:lnSpc>
            </a:pPr>
            <a:fld id="{8A969BCD-5BA8-4491-9A24-23A9798CDA1D}" type="slidenum">
              <a:rPr lang="fr-FR" sz="1200" strike="noStrike">
                <a:solidFill>
                  <a:srgbClr val="8b8b8b"/>
                </a:solidFill>
                <a:latin typeface="Calibri"/>
              </a:rPr>
              <a:t>&lt;numéro&gt;</a:t>
            </a:fld>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88"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Une situation déjà très dégradée aujourd’hui</a:t>
            </a:r>
            <a:r>
              <a:rPr lang="fr-FR" sz="4400" strike="noStrike">
                <a:solidFill>
                  <a:srgbClr val="660066"/>
                </a:solidFill>
                <a:latin typeface="Calibri"/>
              </a:rPr>
              <a:t> </a:t>
            </a:r>
            <a:endParaRPr/>
          </a:p>
        </p:txBody>
      </p:sp>
      <p:sp>
        <p:nvSpPr>
          <p:cNvPr id="89" name="TextShape 2"/>
          <p:cNvSpPr txBox="1"/>
          <p:nvPr/>
        </p:nvSpPr>
        <p:spPr>
          <a:xfrm>
            <a:off x="457200" y="1600200"/>
            <a:ext cx="4974120" cy="4525560"/>
          </a:xfrm>
          <a:prstGeom prst="rect">
            <a:avLst/>
          </a:prstGeom>
          <a:noFill/>
          <a:ln>
            <a:noFill/>
          </a:ln>
        </p:spPr>
        <p:txBody>
          <a:bodyPr/>
          <a:p>
            <a:pPr>
              <a:lnSpc>
                <a:spcPct val="100000"/>
              </a:lnSpc>
            </a:pPr>
            <a:r>
              <a:rPr b="1" lang="fr-FR" sz="2200" strike="noStrike">
                <a:solidFill>
                  <a:srgbClr val="000000"/>
                </a:solidFill>
                <a:latin typeface="Calibri"/>
              </a:rPr>
              <a:t>Les femmes sont payées </a:t>
            </a:r>
            <a:r>
              <a:rPr b="1" lang="fr-FR" sz="2200" strike="noStrike">
                <a:solidFill>
                  <a:srgbClr val="ff0000"/>
                </a:solidFill>
                <a:latin typeface="Calibri"/>
              </a:rPr>
              <a:t>26% de moins </a:t>
            </a:r>
            <a:r>
              <a:rPr b="1" lang="fr-FR" sz="2200" strike="noStrike">
                <a:solidFill>
                  <a:srgbClr val="000000"/>
                </a:solidFill>
                <a:latin typeface="Calibri"/>
              </a:rPr>
              <a:t>que les hommes du fait :</a:t>
            </a:r>
            <a:endParaRPr/>
          </a:p>
          <a:p>
            <a:pPr>
              <a:lnSpc>
                <a:spcPct val="100000"/>
              </a:lnSpc>
            </a:pPr>
            <a:endParaRPr/>
          </a:p>
          <a:p>
            <a:pPr>
              <a:lnSpc>
                <a:spcPct val="100000"/>
              </a:lnSpc>
              <a:buFont typeface="Arial"/>
              <a:buChar char="•"/>
            </a:pPr>
            <a:r>
              <a:rPr b="1" lang="fr-FR" sz="2200" strike="noStrike">
                <a:solidFill>
                  <a:srgbClr val="ff0000"/>
                </a:solidFill>
                <a:latin typeface="Calibri"/>
              </a:rPr>
              <a:t>Du plancher collant </a:t>
            </a:r>
            <a:r>
              <a:rPr lang="fr-FR" sz="2200" strike="noStrike">
                <a:solidFill>
                  <a:srgbClr val="000000"/>
                </a:solidFill>
                <a:latin typeface="Calibri"/>
              </a:rPr>
              <a:t>: Les temps partiels (30% des femmes y sont enfermées et 80% des salarié.es à temps partiel sont des femmes) et la précarité</a:t>
            </a:r>
            <a:endParaRPr/>
          </a:p>
          <a:p>
            <a:pPr>
              <a:lnSpc>
                <a:spcPct val="100000"/>
              </a:lnSpc>
              <a:buFont typeface="Arial"/>
              <a:buChar char="•"/>
            </a:pPr>
            <a:r>
              <a:rPr b="1" lang="fr-FR" sz="2200" strike="noStrike">
                <a:solidFill>
                  <a:srgbClr val="ff0000"/>
                </a:solidFill>
                <a:latin typeface="Calibri"/>
              </a:rPr>
              <a:t>Du plafond de verre </a:t>
            </a:r>
            <a:r>
              <a:rPr lang="fr-FR" sz="2200" strike="noStrike">
                <a:solidFill>
                  <a:srgbClr val="000000"/>
                </a:solidFill>
                <a:latin typeface="Calibri"/>
              </a:rPr>
              <a:t>: les femmes ont peu ou pas de déroulement de carrière</a:t>
            </a:r>
            <a:endParaRPr/>
          </a:p>
          <a:p>
            <a:pPr>
              <a:lnSpc>
                <a:spcPct val="100000"/>
              </a:lnSpc>
              <a:buFont typeface="Arial"/>
              <a:buChar char="•"/>
            </a:pPr>
            <a:r>
              <a:rPr b="1" lang="fr-FR" sz="2200" strike="noStrike">
                <a:solidFill>
                  <a:srgbClr val="ff0000"/>
                </a:solidFill>
                <a:latin typeface="Calibri"/>
              </a:rPr>
              <a:t>Des parois de verre </a:t>
            </a:r>
            <a:r>
              <a:rPr lang="fr-FR" sz="2200" strike="noStrike">
                <a:solidFill>
                  <a:srgbClr val="000000"/>
                </a:solidFill>
                <a:latin typeface="Calibri"/>
              </a:rPr>
              <a:t>: la moindre rémunération des métiers dans lesquels les femmes sont concentrées (tertiaire, éducation, social, santé…)</a:t>
            </a:r>
            <a:endParaRPr/>
          </a:p>
          <a:p>
            <a:pPr>
              <a:lnSpc>
                <a:spcPct val="100000"/>
              </a:lnSpc>
              <a:buFont typeface="Arial"/>
              <a:buChar char="•"/>
            </a:pPr>
            <a:r>
              <a:rPr b="1" lang="fr-FR" sz="2200" strike="noStrike">
                <a:solidFill>
                  <a:srgbClr val="ff0000"/>
                </a:solidFill>
                <a:latin typeface="Calibri"/>
              </a:rPr>
              <a:t>De la part variable de la rémunération</a:t>
            </a:r>
            <a:r>
              <a:rPr lang="fr-FR" sz="2200" strike="noStrike">
                <a:solidFill>
                  <a:srgbClr val="ff0000"/>
                </a:solidFill>
                <a:latin typeface="Calibri"/>
              </a:rPr>
              <a:t>,</a:t>
            </a:r>
            <a:r>
              <a:rPr lang="fr-FR" sz="2200" strike="noStrike">
                <a:solidFill>
                  <a:srgbClr val="000000"/>
                </a:solidFill>
                <a:latin typeface="Calibri"/>
              </a:rPr>
              <a:t> c’est ce qui explique que les inégalités soient encore plus importantes chez les cadres</a:t>
            </a:r>
            <a:endParaRPr/>
          </a:p>
          <a:p>
            <a:pPr>
              <a:lnSpc>
                <a:spcPct val="100000"/>
              </a:lnSpc>
            </a:pPr>
            <a:endParaRPr/>
          </a:p>
        </p:txBody>
      </p:sp>
      <p:pic>
        <p:nvPicPr>
          <p:cNvPr id="90" name="Image 4" descr=""/>
          <p:cNvPicPr/>
          <p:nvPr/>
        </p:nvPicPr>
        <p:blipFill>
          <a:blip r:embed="rId1"/>
          <a:stretch/>
        </p:blipFill>
        <p:spPr>
          <a:xfrm>
            <a:off x="5772600" y="1752120"/>
            <a:ext cx="2823120" cy="2057400"/>
          </a:xfrm>
          <a:prstGeom prst="rect">
            <a:avLst/>
          </a:prstGeom>
          <a:ln>
            <a:noFill/>
          </a:ln>
        </p:spPr>
      </p:pic>
      <p:sp>
        <p:nvSpPr>
          <p:cNvPr id="91" name="TextShape 3"/>
          <p:cNvSpPr txBox="1"/>
          <p:nvPr/>
        </p:nvSpPr>
        <p:spPr>
          <a:xfrm>
            <a:off x="6553080" y="6356520"/>
            <a:ext cx="2133360" cy="364680"/>
          </a:xfrm>
          <a:prstGeom prst="rect">
            <a:avLst/>
          </a:prstGeom>
          <a:noFill/>
          <a:ln>
            <a:noFill/>
          </a:ln>
        </p:spPr>
        <p:txBody>
          <a:bodyPr anchor="ctr"/>
          <a:p>
            <a:pPr algn="r">
              <a:lnSpc>
                <a:spcPct val="100000"/>
              </a:lnSpc>
            </a:pPr>
            <a:fld id="{1DFE0A8F-B794-49AB-8088-932D261FA31A}" type="slidenum">
              <a:rPr lang="fr-FR" sz="1200" strike="noStrike">
                <a:solidFill>
                  <a:srgbClr val="8b8b8b"/>
                </a:solidFill>
                <a:latin typeface="Calibri"/>
              </a:rPr>
              <a:t>&lt;numéro&gt;</a:t>
            </a:fld>
            <a:endParaRPr/>
          </a:p>
        </p:txBody>
      </p:sp>
      <p:pic>
        <p:nvPicPr>
          <p:cNvPr id="92" name="Image 7" descr=""/>
          <p:cNvPicPr/>
          <p:nvPr/>
        </p:nvPicPr>
        <p:blipFill>
          <a:blip r:embed="rId2"/>
          <a:stretch/>
        </p:blipFill>
        <p:spPr>
          <a:xfrm>
            <a:off x="5601240" y="4007520"/>
            <a:ext cx="2994480" cy="211824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3"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On retrouve évidemment ces inégalités à la retraite </a:t>
            </a:r>
            <a:endParaRPr/>
          </a:p>
        </p:txBody>
      </p:sp>
      <p:sp>
        <p:nvSpPr>
          <p:cNvPr id="94" name="TextShape 2"/>
          <p:cNvSpPr txBox="1"/>
          <p:nvPr/>
        </p:nvSpPr>
        <p:spPr>
          <a:xfrm>
            <a:off x="457200" y="1600200"/>
            <a:ext cx="8229240" cy="4525560"/>
          </a:xfrm>
          <a:prstGeom prst="rect">
            <a:avLst/>
          </a:prstGeom>
          <a:noFill/>
          <a:ln>
            <a:noFill/>
          </a:ln>
        </p:spPr>
        <p:txBody>
          <a:bodyPr/>
          <a:p>
            <a:pPr>
              <a:lnSpc>
                <a:spcPct val="100000"/>
              </a:lnSpc>
            </a:pPr>
            <a:endParaRPr/>
          </a:p>
          <a:p>
            <a:pPr>
              <a:lnSpc>
                <a:spcPct val="100000"/>
              </a:lnSpc>
              <a:buFont typeface="Arial"/>
              <a:buChar char="•"/>
            </a:pPr>
            <a:r>
              <a:rPr b="1" lang="fr-FR" sz="3200" strike="noStrike">
                <a:solidFill>
                  <a:srgbClr val="ff0000"/>
                </a:solidFill>
                <a:latin typeface="Calibri"/>
              </a:rPr>
              <a:t>pension de droit direct des femmes inférieure de 42 %</a:t>
            </a:r>
            <a:r>
              <a:rPr b="1" lang="fr-FR" sz="3200" strike="noStrike">
                <a:solidFill>
                  <a:srgbClr val="000000"/>
                </a:solidFill>
                <a:latin typeface="Calibri"/>
              </a:rPr>
              <a:t> </a:t>
            </a:r>
            <a:r>
              <a:rPr lang="fr-FR" sz="3200" strike="noStrike">
                <a:solidFill>
                  <a:srgbClr val="000000"/>
                </a:solidFill>
                <a:latin typeface="Calibri"/>
              </a:rPr>
              <a:t>à celle des hommes (29% une fois intégrée la pension de réversion et les droits familiaux)</a:t>
            </a:r>
            <a:endParaRPr/>
          </a:p>
          <a:p>
            <a:pPr>
              <a:lnSpc>
                <a:spcPct val="100000"/>
              </a:lnSpc>
              <a:buFont typeface="Arial"/>
              <a:buChar char="•"/>
            </a:pPr>
            <a:r>
              <a:rPr b="1" lang="fr-FR" sz="3200" strike="noStrike">
                <a:solidFill>
                  <a:srgbClr val="ff0000"/>
                </a:solidFill>
                <a:latin typeface="Calibri"/>
              </a:rPr>
              <a:t>les femmes partent en retraite en moyenne 1 an plus tard </a:t>
            </a:r>
            <a:r>
              <a:rPr lang="fr-FR" sz="3200" strike="noStrike">
                <a:solidFill>
                  <a:srgbClr val="000000"/>
                </a:solidFill>
                <a:latin typeface="Calibri"/>
              </a:rPr>
              <a:t>que les hommes,</a:t>
            </a:r>
            <a:endParaRPr/>
          </a:p>
          <a:p>
            <a:pPr>
              <a:lnSpc>
                <a:spcPct val="100000"/>
              </a:lnSpc>
              <a:buFont typeface="Arial"/>
              <a:buChar char="•"/>
            </a:pPr>
            <a:r>
              <a:rPr b="1" lang="fr-FR" sz="3200" strike="noStrike">
                <a:solidFill>
                  <a:srgbClr val="ff0000"/>
                </a:solidFill>
                <a:latin typeface="Calibri"/>
              </a:rPr>
              <a:t>1 femme sur 5 attend 67 ans</a:t>
            </a:r>
            <a:r>
              <a:rPr lang="fr-FR" sz="3200" strike="noStrike">
                <a:solidFill>
                  <a:srgbClr val="000000"/>
                </a:solidFill>
                <a:latin typeface="Calibri"/>
              </a:rPr>
              <a:t>, l’âge d’annulation de la décote (un homme sur 12),</a:t>
            </a:r>
            <a:endParaRPr/>
          </a:p>
          <a:p>
            <a:pPr>
              <a:lnSpc>
                <a:spcPct val="100000"/>
              </a:lnSpc>
              <a:buFont typeface="Arial"/>
              <a:buChar char="•"/>
            </a:pPr>
            <a:r>
              <a:rPr b="1" lang="fr-FR" sz="3200" strike="noStrike">
                <a:solidFill>
                  <a:srgbClr val="ff0000"/>
                </a:solidFill>
                <a:latin typeface="Calibri"/>
              </a:rPr>
              <a:t>elles subissent malgré tout plus souvent la décote</a:t>
            </a:r>
            <a:r>
              <a:rPr lang="fr-FR" sz="3200" strike="noStrike">
                <a:solidFill>
                  <a:srgbClr val="ff0000"/>
                </a:solidFill>
                <a:latin typeface="Calibri"/>
              </a:rPr>
              <a:t>, </a:t>
            </a:r>
            <a:r>
              <a:rPr lang="fr-FR" sz="3200" strike="noStrike">
                <a:solidFill>
                  <a:srgbClr val="000000"/>
                </a:solidFill>
                <a:latin typeface="Calibri"/>
              </a:rPr>
              <a:t>du fait de carrières plus courtes,</a:t>
            </a:r>
            <a:endParaRPr/>
          </a:p>
          <a:p>
            <a:pPr>
              <a:lnSpc>
                <a:spcPct val="100000"/>
              </a:lnSpc>
              <a:buFont typeface="Arial"/>
              <a:buChar char="•"/>
            </a:pPr>
            <a:r>
              <a:rPr b="1" lang="fr-FR" sz="3200" strike="noStrike">
                <a:solidFill>
                  <a:srgbClr val="ff0000"/>
                </a:solidFill>
                <a:latin typeface="Calibri"/>
              </a:rPr>
              <a:t>37 % des femmes retraitées </a:t>
            </a:r>
            <a:r>
              <a:rPr lang="fr-FR" sz="3200" strike="noStrike">
                <a:solidFill>
                  <a:srgbClr val="000000"/>
                </a:solidFill>
                <a:latin typeface="Calibri"/>
              </a:rPr>
              <a:t>et 15 % des hommes touchent </a:t>
            </a:r>
            <a:r>
              <a:rPr b="1" lang="fr-FR" sz="3200" strike="noStrike">
                <a:solidFill>
                  <a:srgbClr val="000000"/>
                </a:solidFill>
                <a:latin typeface="Calibri"/>
              </a:rPr>
              <a:t>moins de 1000 € de pension brute </a:t>
            </a:r>
            <a:r>
              <a:rPr lang="fr-FR" sz="3200" strike="noStrike">
                <a:solidFill>
                  <a:srgbClr val="000000"/>
                </a:solidFill>
                <a:latin typeface="Calibri"/>
              </a:rPr>
              <a:t>(909 € nets).</a:t>
            </a:r>
            <a:endParaRPr/>
          </a:p>
          <a:p>
            <a:pPr>
              <a:lnSpc>
                <a:spcPct val="100000"/>
              </a:lnSpc>
            </a:pPr>
            <a:endParaRPr/>
          </a:p>
          <a:p>
            <a:pPr>
              <a:lnSpc>
                <a:spcPct val="100000"/>
              </a:lnSpc>
            </a:pPr>
            <a:r>
              <a:rPr i="1" lang="fr-FR" sz="3200" strike="noStrike">
                <a:solidFill>
                  <a:srgbClr val="000000"/>
                </a:solidFill>
                <a:latin typeface="Calibri"/>
              </a:rPr>
              <a:t>Cette situation continue à se dégrader du fait des réformes passées.</a:t>
            </a:r>
            <a:endParaRPr/>
          </a:p>
          <a:p>
            <a:pPr>
              <a:lnSpc>
                <a:spcPct val="100000"/>
              </a:lnSpc>
            </a:pPr>
            <a:endParaRPr/>
          </a:p>
        </p:txBody>
      </p:sp>
      <p:sp>
        <p:nvSpPr>
          <p:cNvPr id="95" name="TextShape 3"/>
          <p:cNvSpPr txBox="1"/>
          <p:nvPr/>
        </p:nvSpPr>
        <p:spPr>
          <a:xfrm>
            <a:off x="6553080" y="6356520"/>
            <a:ext cx="2133360" cy="364680"/>
          </a:xfrm>
          <a:prstGeom prst="rect">
            <a:avLst/>
          </a:prstGeom>
          <a:noFill/>
          <a:ln>
            <a:noFill/>
          </a:ln>
        </p:spPr>
        <p:txBody>
          <a:bodyPr anchor="ctr"/>
          <a:p>
            <a:pPr algn="r">
              <a:lnSpc>
                <a:spcPct val="100000"/>
              </a:lnSpc>
            </a:pPr>
            <a:fld id="{16BA95AC-DF6A-4536-BD57-2820448C5A4D}" type="slidenum">
              <a:rPr lang="fr-FR" sz="1200" strike="noStrike">
                <a:solidFill>
                  <a:srgbClr val="8b8b8b"/>
                </a:solidFill>
                <a:latin typeface="Calibri"/>
              </a:rPr>
              <a:t>&lt;numéro&gt;</a:t>
            </a:fld>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2800" strike="noStrike">
                <a:solidFill>
                  <a:srgbClr val="660066"/>
                </a:solidFill>
                <a:latin typeface="Calibri"/>
              </a:rPr>
              <a:t>Les 2 principes centraux de la réforme des retraites pénaliseront particulièrement les femmes</a:t>
            </a:r>
            <a:r>
              <a:rPr lang="fr-FR" sz="2800" strike="noStrike">
                <a:solidFill>
                  <a:srgbClr val="660066"/>
                </a:solidFill>
                <a:latin typeface="Calibri"/>
              </a:rPr>
              <a:t> </a:t>
            </a:r>
            <a:endParaRPr/>
          </a:p>
        </p:txBody>
      </p:sp>
      <p:sp>
        <p:nvSpPr>
          <p:cNvPr id="9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b="1" lang="fr-FR" sz="2200" strike="noStrike">
                <a:solidFill>
                  <a:srgbClr val="ff0000"/>
                </a:solidFill>
                <a:latin typeface="Calibri"/>
              </a:rPr>
              <a:t>La prise en compte de toute la carrière au lieu des 25 dernières années et des 6 derniers mois dans le public.</a:t>
            </a:r>
            <a:r>
              <a:rPr lang="fr-FR" sz="2200" strike="noStrike">
                <a:solidFill>
                  <a:srgbClr val="ff0000"/>
                </a:solidFill>
                <a:latin typeface="Calibri"/>
              </a:rPr>
              <a:t> </a:t>
            </a:r>
            <a:endParaRPr/>
          </a:p>
          <a:p>
            <a:pPr>
              <a:lnSpc>
                <a:spcPct val="100000"/>
              </a:lnSpc>
            </a:pPr>
            <a:r>
              <a:rPr i="1" lang="fr-FR" sz="2200" strike="noStrike">
                <a:solidFill>
                  <a:srgbClr val="000000"/>
                </a:solidFill>
                <a:latin typeface="Calibri"/>
              </a:rPr>
              <a:t>Les périodes de temps partiel, d’interruption pour charges familiales ou de chômage ne pourront plus être neutralisées et feront baisser le montant des pensions.</a:t>
            </a:r>
            <a:endParaRPr/>
          </a:p>
          <a:p>
            <a:pPr>
              <a:lnSpc>
                <a:spcPct val="100000"/>
              </a:lnSpc>
              <a:buFont typeface="Arial"/>
              <a:buChar char="•"/>
            </a:pPr>
            <a:r>
              <a:rPr b="1" lang="fr-FR" sz="2200" strike="noStrike">
                <a:solidFill>
                  <a:srgbClr val="ff0000"/>
                </a:solidFill>
                <a:latin typeface="Calibri"/>
              </a:rPr>
              <a:t>Le report indéfini de l’âge de la retraite </a:t>
            </a:r>
            <a:r>
              <a:rPr b="1" i="1" lang="fr-FR" sz="2200" strike="noStrike">
                <a:solidFill>
                  <a:srgbClr val="ff0000"/>
                </a:solidFill>
                <a:latin typeface="Calibri"/>
              </a:rPr>
              <a:t>« Il faudra travailler plus longtemps »</a:t>
            </a:r>
            <a:endParaRPr/>
          </a:p>
          <a:p>
            <a:pPr>
              <a:lnSpc>
                <a:spcPct val="100000"/>
              </a:lnSpc>
            </a:pPr>
            <a:r>
              <a:rPr i="1" lang="fr-FR" sz="2200" strike="noStrike">
                <a:solidFill>
                  <a:srgbClr val="ff0000"/>
                </a:solidFill>
                <a:latin typeface="Calibri"/>
              </a:rPr>
              <a:t>40% </a:t>
            </a:r>
            <a:r>
              <a:rPr i="1" lang="fr-FR" sz="2200" strike="noStrike">
                <a:solidFill>
                  <a:srgbClr val="000000"/>
                </a:solidFill>
                <a:latin typeface="Calibri"/>
              </a:rPr>
              <a:t>des femmes et 32% des hommes partent aujourd’hui avec une carrière incomplète. </a:t>
            </a:r>
            <a:endParaRPr/>
          </a:p>
          <a:p>
            <a:pPr>
              <a:lnSpc>
                <a:spcPct val="100000"/>
              </a:lnSpc>
            </a:pPr>
            <a:r>
              <a:rPr i="1" lang="fr-FR" sz="2200" strike="noStrike">
                <a:solidFill>
                  <a:srgbClr val="000000"/>
                </a:solidFill>
                <a:latin typeface="Calibri"/>
              </a:rPr>
              <a:t>Le temps des femmes est encore très différent de celui des hommes : ce sont elles qui s’arrêtent ou limitent leur activité pour élever les enfants ou s’occuper des personnes dépendantes. A la naissance d’un enfant : 1 femme sur 2 (1 homme sur 9)</a:t>
            </a:r>
            <a:endParaRPr/>
          </a:p>
        </p:txBody>
      </p:sp>
      <p:sp>
        <p:nvSpPr>
          <p:cNvPr id="98" name="TextShape 3"/>
          <p:cNvSpPr txBox="1"/>
          <p:nvPr/>
        </p:nvSpPr>
        <p:spPr>
          <a:xfrm>
            <a:off x="6553080" y="6356520"/>
            <a:ext cx="2133360" cy="364680"/>
          </a:xfrm>
          <a:prstGeom prst="rect">
            <a:avLst/>
          </a:prstGeom>
          <a:noFill/>
          <a:ln>
            <a:noFill/>
          </a:ln>
        </p:spPr>
        <p:txBody>
          <a:bodyPr anchor="ctr"/>
          <a:p>
            <a:pPr algn="r">
              <a:lnSpc>
                <a:spcPct val="100000"/>
              </a:lnSpc>
            </a:pPr>
            <a:fld id="{0B28884C-A234-48AD-86D8-FE1B6D09A869}" type="slidenum">
              <a:rPr lang="fr-FR" sz="1200" strike="noStrike">
                <a:solidFill>
                  <a:srgbClr val="8b8b8b"/>
                </a:solidFill>
                <a:latin typeface="Calibri"/>
              </a:rPr>
              <a:t>&lt;numéro&gt;</a:t>
            </a:fld>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9"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Les droits familiaux remis en cause</a:t>
            </a:r>
            <a:r>
              <a:rPr lang="fr-FR" sz="4400" strike="noStrike">
                <a:solidFill>
                  <a:srgbClr val="660066"/>
                </a:solidFill>
                <a:latin typeface="Calibri"/>
              </a:rPr>
              <a:t> </a:t>
            </a:r>
            <a:endParaRPr/>
          </a:p>
        </p:txBody>
      </p:sp>
      <p:sp>
        <p:nvSpPr>
          <p:cNvPr id="100" name="TextShape 2"/>
          <p:cNvSpPr txBox="1"/>
          <p:nvPr/>
        </p:nvSpPr>
        <p:spPr>
          <a:xfrm>
            <a:off x="380160" y="1417680"/>
            <a:ext cx="8306280" cy="5181840"/>
          </a:xfrm>
          <a:prstGeom prst="rect">
            <a:avLst/>
          </a:prstGeom>
          <a:noFill/>
          <a:ln>
            <a:noFill/>
          </a:ln>
        </p:spPr>
        <p:txBody>
          <a:bodyPr/>
          <a:p>
            <a:pPr algn="just">
              <a:lnSpc>
                <a:spcPct val="100000"/>
              </a:lnSpc>
            </a:pPr>
            <a:r>
              <a:rPr b="1" lang="fr-FR" strike="noStrike">
                <a:solidFill>
                  <a:srgbClr val="000000"/>
                </a:solidFill>
                <a:latin typeface="Calibri"/>
              </a:rPr>
              <a:t>Le gouvernement supprime :</a:t>
            </a:r>
            <a:endParaRPr/>
          </a:p>
          <a:p>
            <a:pPr algn="just">
              <a:lnSpc>
                <a:spcPct val="100000"/>
              </a:lnSpc>
              <a:buFont typeface="Arial"/>
              <a:buChar char="•"/>
            </a:pPr>
            <a:r>
              <a:rPr b="1" lang="fr-FR" strike="noStrike">
                <a:solidFill>
                  <a:srgbClr val="ff0000"/>
                </a:solidFill>
                <a:latin typeface="Calibri"/>
              </a:rPr>
              <a:t>La Majoration de Durée d’Assurance (MDA)</a:t>
            </a:r>
            <a:r>
              <a:rPr lang="fr-FR" strike="noStrike">
                <a:solidFill>
                  <a:srgbClr val="000000"/>
                </a:solidFill>
                <a:latin typeface="Calibri"/>
              </a:rPr>
              <a:t> 2 ans de cotisations par enfant dans le privé et 6 mois dans le public pour les mères. </a:t>
            </a:r>
            <a:r>
              <a:rPr i="1" lang="fr-FR" strike="noStrike">
                <a:solidFill>
                  <a:srgbClr val="000000"/>
                </a:solidFill>
                <a:latin typeface="Calibri"/>
              </a:rPr>
              <a:t>Majoration qui améliore considérablement le montant de la pension en partant avec une carrière complète.</a:t>
            </a:r>
            <a:endParaRPr/>
          </a:p>
          <a:p>
            <a:pPr algn="just">
              <a:lnSpc>
                <a:spcPct val="100000"/>
              </a:lnSpc>
              <a:buFont typeface="Arial"/>
              <a:buChar char="•"/>
            </a:pPr>
            <a:r>
              <a:rPr b="1" lang="fr-FR" strike="noStrike">
                <a:solidFill>
                  <a:srgbClr val="ff0000"/>
                </a:solidFill>
                <a:latin typeface="Calibri"/>
              </a:rPr>
              <a:t>La majoration de pension de 10% </a:t>
            </a:r>
            <a:r>
              <a:rPr lang="fr-FR" strike="noStrike">
                <a:solidFill>
                  <a:srgbClr val="000000"/>
                </a:solidFill>
                <a:latin typeface="Calibri"/>
              </a:rPr>
              <a:t>pour le père et la mère des familles de 3 enfants ou plus.</a:t>
            </a:r>
            <a:endParaRPr/>
          </a:p>
          <a:p>
            <a:pPr algn="just">
              <a:lnSpc>
                <a:spcPct val="100000"/>
              </a:lnSpc>
            </a:pPr>
            <a:r>
              <a:rPr b="1" lang="fr-FR" strike="noStrike">
                <a:solidFill>
                  <a:srgbClr val="ff0000"/>
                </a:solidFill>
                <a:latin typeface="Calibri"/>
              </a:rPr>
              <a:t>A la place, une majoration de 5% par enfant </a:t>
            </a:r>
            <a:r>
              <a:rPr b="1" lang="fr-FR" strike="noStrike">
                <a:solidFill>
                  <a:srgbClr val="000000"/>
                </a:solidFill>
                <a:latin typeface="Calibri"/>
              </a:rPr>
              <a:t>à partager ou à prendre intégralement par la mère. </a:t>
            </a:r>
            <a:r>
              <a:rPr i="1" lang="fr-FR" sz="1500" strike="noStrike">
                <a:solidFill>
                  <a:srgbClr val="000000"/>
                </a:solidFill>
                <a:latin typeface="Calibri"/>
              </a:rPr>
              <a:t>NB: le gouvernement a amendé son texte qui prévoit désormais que la moitié de la majoration est acquise à la mère. Cette modification ne suffit pas à compenser la suppression de la MDA. Les cas types publiés par le Parisien et retirés de l’étude d’impact montrent que les mères seraient pénalisées même si c’est elles qui prennent la majoration</a:t>
            </a:r>
            <a:endParaRPr/>
          </a:p>
        </p:txBody>
      </p:sp>
      <p:sp>
        <p:nvSpPr>
          <p:cNvPr id="101" name="TextShape 3"/>
          <p:cNvSpPr txBox="1"/>
          <p:nvPr/>
        </p:nvSpPr>
        <p:spPr>
          <a:xfrm>
            <a:off x="6553080" y="6356520"/>
            <a:ext cx="2133360" cy="364680"/>
          </a:xfrm>
          <a:prstGeom prst="rect">
            <a:avLst/>
          </a:prstGeom>
          <a:noFill/>
          <a:ln>
            <a:noFill/>
          </a:ln>
        </p:spPr>
        <p:txBody>
          <a:bodyPr anchor="ctr"/>
          <a:p>
            <a:pPr algn="r">
              <a:lnSpc>
                <a:spcPct val="100000"/>
              </a:lnSpc>
            </a:pPr>
            <a:fld id="{9C79804E-246E-4121-91A9-2686EC62BB18}" type="slidenum">
              <a:rPr lang="fr-FR" sz="1200" strike="noStrike">
                <a:solidFill>
                  <a:srgbClr val="8b8b8b"/>
                </a:solidFill>
                <a:latin typeface="Calibri"/>
              </a:rPr>
              <a:t>&lt;numéro&gt;</a:t>
            </a:fld>
            <a:endParaRPr/>
          </a:p>
        </p:txBody>
      </p:sp>
      <p:pic>
        <p:nvPicPr>
          <p:cNvPr id="102" name="Image 4" descr=""/>
          <p:cNvPicPr/>
          <p:nvPr/>
        </p:nvPicPr>
        <p:blipFill>
          <a:blip r:embed="rId1"/>
          <a:stretch/>
        </p:blipFill>
        <p:spPr>
          <a:xfrm>
            <a:off x="1893600" y="4907880"/>
            <a:ext cx="5726160" cy="1813320"/>
          </a:xfrm>
          <a:prstGeom prst="rect">
            <a:avLst/>
          </a:prstGeom>
          <a:ln>
            <a:noFill/>
          </a:ln>
        </p:spPr>
      </p:pic>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3"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La pension de réversion fragilisée</a:t>
            </a:r>
            <a:r>
              <a:rPr lang="fr-FR" sz="4400" strike="noStrike">
                <a:solidFill>
                  <a:srgbClr val="660066"/>
                </a:solidFill>
                <a:latin typeface="Calibri"/>
              </a:rPr>
              <a:t> </a:t>
            </a:r>
            <a:endParaRPr/>
          </a:p>
        </p:txBody>
      </p:sp>
      <p:sp>
        <p:nvSpPr>
          <p:cNvPr id="104" name="TextShape 2"/>
          <p:cNvSpPr txBox="1"/>
          <p:nvPr/>
        </p:nvSpPr>
        <p:spPr>
          <a:xfrm>
            <a:off x="457200" y="1600200"/>
            <a:ext cx="8229240" cy="4817880"/>
          </a:xfrm>
          <a:prstGeom prst="rect">
            <a:avLst/>
          </a:prstGeom>
          <a:noFill/>
          <a:ln>
            <a:noFill/>
          </a:ln>
        </p:spPr>
        <p:txBody>
          <a:bodyPr/>
          <a:p>
            <a:pPr algn="ctr">
              <a:lnSpc>
                <a:spcPct val="100000"/>
              </a:lnSpc>
            </a:pPr>
            <a:r>
              <a:rPr lang="fr-FR" sz="2200" strike="noStrike">
                <a:solidFill>
                  <a:srgbClr val="000000"/>
                </a:solidFill>
                <a:latin typeface="Calibri"/>
              </a:rPr>
              <a:t>Les bénéficiaires sont à </a:t>
            </a:r>
            <a:r>
              <a:rPr b="1" lang="fr-FR" sz="2200" strike="noStrike">
                <a:solidFill>
                  <a:srgbClr val="ff0000"/>
                </a:solidFill>
                <a:latin typeface="Calibri"/>
              </a:rPr>
              <a:t>90%</a:t>
            </a:r>
            <a:r>
              <a:rPr lang="fr-FR" sz="2200" strike="noStrike">
                <a:solidFill>
                  <a:srgbClr val="000000"/>
                </a:solidFill>
                <a:latin typeface="Calibri"/>
              </a:rPr>
              <a:t> des femmes</a:t>
            </a:r>
            <a:endParaRPr/>
          </a:p>
          <a:p>
            <a:pPr>
              <a:lnSpc>
                <a:spcPct val="100000"/>
              </a:lnSpc>
              <a:buFont typeface="Arial"/>
              <a:buChar char="•"/>
            </a:pPr>
            <a:r>
              <a:rPr b="1" lang="fr-FR" sz="2200" strike="noStrike">
                <a:solidFill>
                  <a:srgbClr val="ff0000"/>
                </a:solidFill>
                <a:latin typeface="Calibri"/>
              </a:rPr>
              <a:t>Grâce à la mobilisation: droits ouverts à 55 ans</a:t>
            </a:r>
            <a:r>
              <a:rPr lang="fr-FR" sz="2200" strike="noStrike">
                <a:solidFill>
                  <a:srgbClr val="ff0000"/>
                </a:solidFill>
                <a:latin typeface="Calibri"/>
              </a:rPr>
              <a:t>.</a:t>
            </a:r>
            <a:r>
              <a:rPr lang="fr-FR" sz="2200" strike="noStrike">
                <a:solidFill>
                  <a:srgbClr val="000000"/>
                </a:solidFill>
                <a:latin typeface="Calibri"/>
              </a:rPr>
              <a:t> Mais </a:t>
            </a:r>
            <a:r>
              <a:rPr i="1" lang="fr-FR" sz="2200" strike="noStrike">
                <a:solidFill>
                  <a:srgbClr val="000000"/>
                </a:solidFill>
                <a:latin typeface="Calibri"/>
              </a:rPr>
              <a:t>recul pour la fonction publique et certains régimes spéciaux où la réversion est accessible sans condition d’âge.</a:t>
            </a:r>
            <a:endParaRPr/>
          </a:p>
          <a:p>
            <a:pPr>
              <a:lnSpc>
                <a:spcPct val="100000"/>
              </a:lnSpc>
              <a:buFont typeface="Arial"/>
              <a:buChar char="•"/>
            </a:pPr>
            <a:r>
              <a:rPr b="1" lang="fr-FR" sz="2200" strike="noStrike">
                <a:solidFill>
                  <a:srgbClr val="ff0000"/>
                </a:solidFill>
                <a:latin typeface="Calibri"/>
              </a:rPr>
              <a:t>Ne sera plus automatiquement accessible après un divorce. </a:t>
            </a:r>
            <a:r>
              <a:rPr i="1" lang="fr-FR" sz="2200" strike="noStrike">
                <a:solidFill>
                  <a:srgbClr val="ff0000"/>
                </a:solidFill>
                <a:latin typeface="Calibri"/>
              </a:rPr>
              <a:t>45%</a:t>
            </a:r>
            <a:r>
              <a:rPr i="1" lang="fr-FR" sz="2200" strike="noStrike">
                <a:solidFill>
                  <a:srgbClr val="000000"/>
                </a:solidFill>
                <a:latin typeface="Calibri"/>
              </a:rPr>
              <a:t> des mariages finissent par un divorce.</a:t>
            </a:r>
            <a:r>
              <a:rPr i="1" lang="fr-FR" sz="1600" strike="noStrike">
                <a:solidFill>
                  <a:srgbClr val="000000"/>
                </a:solidFill>
                <a:latin typeface="Calibri"/>
              </a:rPr>
              <a:t> NB: le gouvernement a amendé le projet de loi pour prévoir dans certaines conditions très restrictives la possibilité de conserver la réversion (condition de ressource + prouver baisse de salaire pour charges familiales + réversion proratisée aux années de mariage)</a:t>
            </a:r>
            <a:endParaRPr/>
          </a:p>
          <a:p>
            <a:pPr>
              <a:lnSpc>
                <a:spcPct val="100000"/>
              </a:lnSpc>
              <a:buFont typeface="Arial"/>
              <a:buChar char="•"/>
            </a:pPr>
            <a:r>
              <a:rPr b="1" lang="fr-FR" sz="2200" strike="noStrike">
                <a:solidFill>
                  <a:srgbClr val="ff0000"/>
                </a:solidFill>
                <a:latin typeface="Calibri"/>
              </a:rPr>
              <a:t>Le mode de calcul modifié</a:t>
            </a:r>
            <a:r>
              <a:rPr lang="fr-FR" sz="2200" strike="noStrike">
                <a:solidFill>
                  <a:srgbClr val="ff0000"/>
                </a:solidFill>
                <a:latin typeface="Calibri"/>
              </a:rPr>
              <a:t>. </a:t>
            </a:r>
            <a:r>
              <a:rPr lang="fr-FR" sz="2200" strike="noStrike">
                <a:solidFill>
                  <a:srgbClr val="000000"/>
                </a:solidFill>
                <a:latin typeface="Calibri"/>
              </a:rPr>
              <a:t>Aujourd’hui 50% des revenus du conjoint décédé, demain elle devra maintenir </a:t>
            </a:r>
            <a:r>
              <a:rPr b="1" lang="fr-FR" sz="2200" strike="noStrike">
                <a:solidFill>
                  <a:srgbClr val="ff0000"/>
                </a:solidFill>
                <a:latin typeface="Calibri"/>
              </a:rPr>
              <a:t>70% des revenus du couple</a:t>
            </a:r>
            <a:r>
              <a:rPr lang="fr-FR" sz="2200" strike="noStrike">
                <a:solidFill>
                  <a:srgbClr val="000000"/>
                </a:solidFill>
                <a:latin typeface="Calibri"/>
              </a:rPr>
              <a:t>. </a:t>
            </a:r>
            <a:r>
              <a:rPr i="1" lang="fr-FR" sz="1600" strike="noStrike">
                <a:solidFill>
                  <a:srgbClr val="000000"/>
                </a:solidFill>
                <a:latin typeface="Calibri"/>
              </a:rPr>
              <a:t>Pour de nombreuses personnes, baisse du montant de la réversion (notamment si peu d’écarts de revenu entre les 2 conjoint.es).</a:t>
            </a:r>
            <a:endParaRPr/>
          </a:p>
          <a:p>
            <a:pPr>
              <a:lnSpc>
                <a:spcPct val="100000"/>
              </a:lnSpc>
              <a:buFont typeface="Arial"/>
              <a:buChar char="•"/>
            </a:pPr>
            <a:r>
              <a:rPr b="1" i="1" lang="fr-FR" sz="2200" strike="noStrike">
                <a:solidFill>
                  <a:srgbClr val="ff0000"/>
                </a:solidFill>
                <a:latin typeface="Calibri"/>
              </a:rPr>
              <a:t>Et bien sûr, toujours pas d’élargissement de la réversion aux couples non mariés et au PACS !</a:t>
            </a:r>
            <a:endParaRPr/>
          </a:p>
        </p:txBody>
      </p:sp>
      <p:sp>
        <p:nvSpPr>
          <p:cNvPr id="105" name="TextShape 3"/>
          <p:cNvSpPr txBox="1"/>
          <p:nvPr/>
        </p:nvSpPr>
        <p:spPr>
          <a:xfrm>
            <a:off x="6553080" y="6356520"/>
            <a:ext cx="2133360" cy="364680"/>
          </a:xfrm>
          <a:prstGeom prst="rect">
            <a:avLst/>
          </a:prstGeom>
          <a:noFill/>
          <a:ln>
            <a:noFill/>
          </a:ln>
        </p:spPr>
        <p:txBody>
          <a:bodyPr anchor="ctr"/>
          <a:p>
            <a:pPr algn="r">
              <a:lnSpc>
                <a:spcPct val="100000"/>
              </a:lnSpc>
            </a:pPr>
            <a:fld id="{50487FCC-7909-4B1B-A2E9-B72F423B3CB5}" type="slidenum">
              <a:rPr lang="fr-FR" sz="1200" strike="noStrike">
                <a:solidFill>
                  <a:srgbClr val="8b8b8b"/>
                </a:solidFill>
                <a:latin typeface="Calibri"/>
              </a:rPr>
              <a:t>&lt;numéro&gt;</a:t>
            </a:fld>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Pas de prise en compte de la pénibilité</a:t>
            </a:r>
            <a:r>
              <a:rPr lang="fr-FR" sz="4400" strike="noStrike">
                <a:solidFill>
                  <a:srgbClr val="660066"/>
                </a:solidFill>
                <a:latin typeface="Calibri"/>
              </a:rPr>
              <a:t> </a:t>
            </a:r>
            <a:endParaRPr/>
          </a:p>
        </p:txBody>
      </p:sp>
      <p:sp>
        <p:nvSpPr>
          <p:cNvPr id="107" name="TextShape 2"/>
          <p:cNvSpPr txBox="1"/>
          <p:nvPr/>
        </p:nvSpPr>
        <p:spPr>
          <a:xfrm>
            <a:off x="457200" y="1600200"/>
            <a:ext cx="4985640" cy="3264480"/>
          </a:xfrm>
          <a:prstGeom prst="rect">
            <a:avLst/>
          </a:prstGeom>
          <a:noFill/>
          <a:ln>
            <a:noFill/>
          </a:ln>
        </p:spPr>
        <p:txBody>
          <a:bodyPr/>
          <a:p>
            <a:pPr>
              <a:lnSpc>
                <a:spcPct val="100000"/>
              </a:lnSpc>
              <a:buFont typeface="Arial"/>
              <a:buChar char="•"/>
            </a:pPr>
            <a:r>
              <a:rPr b="1" lang="fr-FR" sz="2000" strike="noStrike">
                <a:solidFill>
                  <a:srgbClr val="ff0000"/>
                </a:solidFill>
                <a:latin typeface="Calibri"/>
              </a:rPr>
              <a:t>Les départs anticipés sont supprimés</a:t>
            </a:r>
            <a:endParaRPr/>
          </a:p>
          <a:p>
            <a:pPr>
              <a:lnSpc>
                <a:spcPct val="100000"/>
              </a:lnSpc>
            </a:pPr>
            <a:r>
              <a:rPr i="1" lang="fr-FR" sz="2000" strike="noStrike">
                <a:solidFill>
                  <a:srgbClr val="000000"/>
                </a:solidFill>
                <a:latin typeface="Calibri"/>
              </a:rPr>
              <a:t>Concerne 400 000 femmes (sage-femmes, aides-soignantes, infirmières, …) qui bénéficient de la catégorie active et peuvent partir à partir de 57 ans</a:t>
            </a:r>
            <a:endParaRPr/>
          </a:p>
          <a:p>
            <a:pPr>
              <a:lnSpc>
                <a:spcPct val="100000"/>
              </a:lnSpc>
              <a:buFont typeface="Arial"/>
              <a:buChar char="•"/>
            </a:pPr>
            <a:r>
              <a:rPr b="1" lang="fr-FR" sz="2000" strike="noStrike">
                <a:solidFill>
                  <a:srgbClr val="ff0000"/>
                </a:solidFill>
                <a:latin typeface="Calibri"/>
              </a:rPr>
              <a:t>A la place, le « compte professionnel de prévention » (C2P)</a:t>
            </a:r>
            <a:r>
              <a:rPr lang="fr-FR" sz="2000" strike="noStrike">
                <a:solidFill>
                  <a:srgbClr val="ff0000"/>
                </a:solidFill>
                <a:latin typeface="Calibri"/>
              </a:rPr>
              <a:t> </a:t>
            </a:r>
            <a:r>
              <a:rPr b="1" lang="fr-FR" sz="2000" strike="noStrike">
                <a:solidFill>
                  <a:srgbClr val="ff0000"/>
                </a:solidFill>
                <a:latin typeface="Calibri"/>
              </a:rPr>
              <a:t>avec des critères restrictifs et discriminants… </a:t>
            </a:r>
            <a:endParaRPr/>
          </a:p>
          <a:p>
            <a:pPr>
              <a:lnSpc>
                <a:spcPct val="100000"/>
              </a:lnSpc>
            </a:pPr>
            <a:r>
              <a:rPr i="1" lang="fr-FR" sz="2000" strike="noStrike">
                <a:solidFill>
                  <a:srgbClr val="000000"/>
                </a:solidFill>
                <a:latin typeface="Calibri"/>
              </a:rPr>
              <a:t>Dans le privé, 3% des salarié.es en bénéficient dont 75% d’hommes.</a:t>
            </a:r>
            <a:endParaRPr/>
          </a:p>
        </p:txBody>
      </p:sp>
      <p:pic>
        <p:nvPicPr>
          <p:cNvPr id="108" name="Image 3" descr=""/>
          <p:cNvPicPr/>
          <p:nvPr/>
        </p:nvPicPr>
        <p:blipFill>
          <a:blip r:embed="rId1"/>
          <a:stretch/>
        </p:blipFill>
        <p:spPr>
          <a:xfrm>
            <a:off x="5346360" y="1510920"/>
            <a:ext cx="3340080" cy="3353760"/>
          </a:xfrm>
          <a:prstGeom prst="rect">
            <a:avLst/>
          </a:prstGeom>
          <a:ln>
            <a:noFill/>
          </a:ln>
        </p:spPr>
      </p:pic>
      <p:sp>
        <p:nvSpPr>
          <p:cNvPr id="109" name="CustomShape 3"/>
          <p:cNvSpPr/>
          <p:nvPr/>
        </p:nvSpPr>
        <p:spPr>
          <a:xfrm>
            <a:off x="703080" y="4865040"/>
            <a:ext cx="7819200" cy="1736280"/>
          </a:xfrm>
          <a:prstGeom prst="rect">
            <a:avLst/>
          </a:prstGeom>
          <a:solidFill>
            <a:srgbClr val="ffff00"/>
          </a:solidFill>
          <a:ln>
            <a:noFill/>
          </a:ln>
        </p:spPr>
        <p:style>
          <a:lnRef idx="0"/>
          <a:fillRef idx="0"/>
          <a:effectRef idx="0"/>
          <a:fontRef idx="minor"/>
        </p:style>
        <p:txBody>
          <a:bodyPr lIns="90000" rIns="90000" tIns="45000" bIns="45000"/>
          <a:p>
            <a:pPr>
              <a:lnSpc>
                <a:spcPct val="100000"/>
              </a:lnSpc>
              <a:buFont typeface="Arial"/>
              <a:buChar char="•"/>
            </a:pPr>
            <a:r>
              <a:rPr i="1" lang="fr-FR" strike="noStrike">
                <a:solidFill>
                  <a:srgbClr val="660066"/>
                </a:solidFill>
                <a:latin typeface="Calibri"/>
              </a:rPr>
              <a:t>l’espérance de vie en bonne santé stagne à 63,4 ans en moyenne…</a:t>
            </a:r>
            <a:endParaRPr/>
          </a:p>
          <a:p>
            <a:pPr>
              <a:lnSpc>
                <a:spcPct val="100000"/>
              </a:lnSpc>
              <a:buFont typeface="Arial"/>
              <a:buChar char="•"/>
            </a:pPr>
            <a:r>
              <a:rPr i="1" lang="fr-FR" strike="noStrike">
                <a:solidFill>
                  <a:srgbClr val="660066"/>
                </a:solidFill>
                <a:latin typeface="Calibri"/>
              </a:rPr>
              <a:t>l’espérance de vie en bonne santé n’est que de 59 ans pour un ouvrier</a:t>
            </a:r>
            <a:endParaRPr/>
          </a:p>
          <a:p>
            <a:pPr>
              <a:lnSpc>
                <a:spcPct val="100000"/>
              </a:lnSpc>
              <a:buFont typeface="Arial"/>
              <a:buChar char="•"/>
            </a:pPr>
            <a:r>
              <a:rPr i="1" lang="fr-FR" strike="noStrike">
                <a:solidFill>
                  <a:srgbClr val="660066"/>
                </a:solidFill>
                <a:latin typeface="Calibri"/>
              </a:rPr>
              <a:t>l’espérance de vie d’une infirmière est de 7 ans inférieure à celle de la moyenne des femmes</a:t>
            </a:r>
            <a:endParaRPr/>
          </a:p>
          <a:p>
            <a:pPr>
              <a:lnSpc>
                <a:spcPct val="100000"/>
              </a:lnSpc>
              <a:buFont typeface="Arial"/>
              <a:buChar char="•"/>
            </a:pPr>
            <a:r>
              <a:rPr i="1" lang="fr-FR" strike="noStrike">
                <a:solidFill>
                  <a:srgbClr val="660066"/>
                </a:solidFill>
                <a:latin typeface="Calibri"/>
              </a:rPr>
              <a:t>20% des infirmières et 30% des aides-soignantes partent à la retraite en incapacité</a:t>
            </a:r>
            <a:endParaRPr/>
          </a:p>
        </p:txBody>
      </p:sp>
      <p:sp>
        <p:nvSpPr>
          <p:cNvPr id="110" name="TextShape 4"/>
          <p:cNvSpPr txBox="1"/>
          <p:nvPr/>
        </p:nvSpPr>
        <p:spPr>
          <a:xfrm>
            <a:off x="6553080" y="6356520"/>
            <a:ext cx="2133360" cy="364680"/>
          </a:xfrm>
          <a:prstGeom prst="rect">
            <a:avLst/>
          </a:prstGeom>
          <a:noFill/>
          <a:ln>
            <a:noFill/>
          </a:ln>
        </p:spPr>
        <p:txBody>
          <a:bodyPr anchor="ctr"/>
          <a:p>
            <a:pPr algn="r">
              <a:lnSpc>
                <a:spcPct val="100000"/>
              </a:lnSpc>
            </a:pPr>
            <a:fld id="{2B729B4D-1D3D-47F2-A09B-B632A7272DD0}" type="slidenum">
              <a:rPr lang="fr-FR" sz="1200" strike="noStrike">
                <a:solidFill>
                  <a:srgbClr val="8b8b8b"/>
                </a:solidFill>
                <a:latin typeface="Calibri"/>
              </a:rPr>
              <a:t>&lt;numéro&gt;</a:t>
            </a:fld>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TextShape 1"/>
          <p:cNvSpPr txBox="1"/>
          <p:nvPr/>
        </p:nvSpPr>
        <p:spPr>
          <a:xfrm>
            <a:off x="457200" y="1600200"/>
            <a:ext cx="8069760" cy="2198520"/>
          </a:xfrm>
          <a:prstGeom prst="rect">
            <a:avLst/>
          </a:prstGeom>
          <a:noFill/>
          <a:ln>
            <a:noFill/>
          </a:ln>
        </p:spPr>
        <p:txBody>
          <a:bodyPr/>
          <a:p>
            <a:pPr>
              <a:lnSpc>
                <a:spcPct val="100000"/>
              </a:lnSpc>
              <a:buFont typeface="Arial"/>
              <a:buChar char="•"/>
            </a:pPr>
            <a:r>
              <a:rPr b="1" lang="fr-FR" sz="3200" strike="noStrike">
                <a:solidFill>
                  <a:srgbClr val="ff0000"/>
                </a:solidFill>
                <a:latin typeface="Calibri"/>
              </a:rPr>
              <a:t>Pénalisées par le calcul </a:t>
            </a:r>
            <a:r>
              <a:rPr lang="fr-FR" sz="3200" strike="noStrike">
                <a:solidFill>
                  <a:srgbClr val="000000"/>
                </a:solidFill>
                <a:latin typeface="Calibri"/>
              </a:rPr>
              <a:t>sur l’ensemble de la carrière au lieu des 6 derniers mois : </a:t>
            </a:r>
            <a:r>
              <a:rPr lang="fr-FR" sz="3200" strike="noStrike">
                <a:solidFill>
                  <a:srgbClr val="ff0000"/>
                </a:solidFill>
                <a:latin typeface="Calibri"/>
              </a:rPr>
              <a:t>63%</a:t>
            </a:r>
            <a:r>
              <a:rPr lang="fr-FR" sz="3200" strike="noStrike">
                <a:solidFill>
                  <a:srgbClr val="000000"/>
                </a:solidFill>
                <a:latin typeface="Calibri"/>
              </a:rPr>
              <a:t> des fonctionnaires sont des femmes</a:t>
            </a:r>
            <a:endParaRPr/>
          </a:p>
          <a:p>
            <a:pPr>
              <a:lnSpc>
                <a:spcPct val="100000"/>
              </a:lnSpc>
            </a:pPr>
            <a:endParaRPr/>
          </a:p>
          <a:p>
            <a:pPr>
              <a:lnSpc>
                <a:spcPct val="100000"/>
              </a:lnSpc>
              <a:buFont typeface="Arial"/>
              <a:buChar char="•"/>
            </a:pPr>
            <a:r>
              <a:rPr b="1" lang="fr-FR" sz="3200" strike="noStrike">
                <a:solidFill>
                  <a:srgbClr val="ff0000"/>
                </a:solidFill>
                <a:latin typeface="Calibri"/>
              </a:rPr>
              <a:t>Mais elles seront encore plus pénalisées car la « contrepartie » proposée par le gouvernement, la prise en compte des primes</a:t>
            </a:r>
            <a:r>
              <a:rPr lang="fr-FR" sz="3200" strike="noStrike">
                <a:solidFill>
                  <a:srgbClr val="000000"/>
                </a:solidFill>
                <a:latin typeface="Calibri"/>
              </a:rPr>
              <a:t>, sera non seulement insuffisante à neutraliser ce recul, mais en plus très discriminante pour les femmes. </a:t>
            </a:r>
            <a:endParaRPr/>
          </a:p>
          <a:p>
            <a:pPr>
              <a:lnSpc>
                <a:spcPct val="100000"/>
              </a:lnSpc>
            </a:pPr>
            <a:endParaRPr/>
          </a:p>
          <a:p>
            <a:pPr>
              <a:lnSpc>
                <a:spcPct val="100000"/>
              </a:lnSpc>
            </a:pPr>
            <a:endParaRPr/>
          </a:p>
        </p:txBody>
      </p:sp>
      <p:sp>
        <p:nvSpPr>
          <p:cNvPr id="112" name="TextShape 2"/>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Pour les femmes fonctionnaires, </a:t>
            </a:r>
            <a:r>
              <a:rPr b="1" lang="fr-FR" sz="4400" strike="noStrike">
                <a:solidFill>
                  <a:srgbClr val="660066"/>
                </a:solidFill>
                <a:latin typeface="Calibri"/>
              </a:rPr>
              <a:t>
</a:t>
            </a:r>
            <a:r>
              <a:rPr b="1" lang="fr-FR" sz="4400" strike="noStrike">
                <a:solidFill>
                  <a:srgbClr val="660066"/>
                </a:solidFill>
                <a:latin typeface="Calibri"/>
              </a:rPr>
              <a:t>la double peine</a:t>
            </a:r>
            <a:r>
              <a:rPr lang="fr-FR" sz="4400" strike="noStrike">
                <a:solidFill>
                  <a:srgbClr val="660066"/>
                </a:solidFill>
                <a:latin typeface="Calibri"/>
              </a:rPr>
              <a:t> </a:t>
            </a:r>
            <a:endParaRPr/>
          </a:p>
        </p:txBody>
      </p:sp>
      <p:pic>
        <p:nvPicPr>
          <p:cNvPr id="113" name="Image 3" descr=""/>
          <p:cNvPicPr/>
          <p:nvPr/>
        </p:nvPicPr>
        <p:blipFill>
          <a:blip r:embed="rId1"/>
          <a:stretch/>
        </p:blipFill>
        <p:spPr>
          <a:xfrm>
            <a:off x="656280" y="3946320"/>
            <a:ext cx="3355560" cy="2684160"/>
          </a:xfrm>
          <a:prstGeom prst="rect">
            <a:avLst/>
          </a:prstGeom>
          <a:ln>
            <a:noFill/>
          </a:ln>
        </p:spPr>
      </p:pic>
      <p:sp>
        <p:nvSpPr>
          <p:cNvPr id="114" name="CustomShape 3"/>
          <p:cNvSpPr/>
          <p:nvPr/>
        </p:nvSpPr>
        <p:spPr>
          <a:xfrm>
            <a:off x="4263840" y="4037040"/>
            <a:ext cx="4546800" cy="2499120"/>
          </a:xfrm>
          <a:prstGeom prst="rect">
            <a:avLst/>
          </a:prstGeom>
          <a:noFill/>
          <a:ln>
            <a:noFill/>
          </a:ln>
        </p:spPr>
        <p:style>
          <a:lnRef idx="0"/>
          <a:fillRef idx="0"/>
          <a:effectRef idx="0"/>
          <a:fontRef idx="minor"/>
        </p:style>
        <p:txBody>
          <a:bodyPr lIns="90000" rIns="90000" tIns="45000" bIns="45000"/>
          <a:p>
            <a:pPr>
              <a:lnSpc>
                <a:spcPct val="100000"/>
              </a:lnSpc>
            </a:pPr>
            <a:r>
              <a:rPr i="1" lang="fr-FR" sz="2000" strike="noStrike">
                <a:solidFill>
                  <a:srgbClr val="000000"/>
                </a:solidFill>
                <a:latin typeface="Calibri"/>
              </a:rPr>
              <a:t>Les filières dans </a:t>
            </a:r>
            <a:r>
              <a:rPr i="1" lang="fr-FR" sz="2000" strike="noStrike">
                <a:solidFill>
                  <a:srgbClr val="ff0000"/>
                </a:solidFill>
                <a:latin typeface="Calibri"/>
              </a:rPr>
              <a:t>lesquelles les femmes sont concentrées ont peu ou pas de primes </a:t>
            </a:r>
            <a:r>
              <a:rPr i="1" lang="fr-FR" sz="2000" strike="noStrike">
                <a:solidFill>
                  <a:srgbClr val="000000"/>
                </a:solidFill>
                <a:latin typeface="Calibri"/>
              </a:rPr>
              <a:t>(éducation nationale, …)</a:t>
            </a:r>
            <a:endParaRPr/>
          </a:p>
          <a:p>
            <a:pPr>
              <a:lnSpc>
                <a:spcPct val="100000"/>
              </a:lnSpc>
            </a:pPr>
            <a:endParaRPr/>
          </a:p>
          <a:p>
            <a:pPr>
              <a:lnSpc>
                <a:spcPct val="100000"/>
              </a:lnSpc>
            </a:pPr>
            <a:r>
              <a:rPr i="1" lang="fr-FR" sz="2000" strike="noStrike">
                <a:solidFill>
                  <a:srgbClr val="000000"/>
                </a:solidFill>
                <a:latin typeface="Calibri"/>
              </a:rPr>
              <a:t>En global dans la fonction publique</a:t>
            </a:r>
            <a:r>
              <a:rPr i="1" lang="fr-FR" sz="2000" strike="noStrike">
                <a:solidFill>
                  <a:srgbClr val="ff0000"/>
                </a:solidFill>
                <a:latin typeface="Calibri"/>
              </a:rPr>
              <a:t>, les femmes touchent 1/3 de primes de moins </a:t>
            </a:r>
            <a:r>
              <a:rPr i="1" lang="fr-FR" sz="2000" strike="noStrike">
                <a:solidFill>
                  <a:srgbClr val="000000"/>
                </a:solidFill>
                <a:latin typeface="Calibri"/>
              </a:rPr>
              <a:t>que les hommes.</a:t>
            </a:r>
            <a:endParaRPr/>
          </a:p>
          <a:p>
            <a:pPr>
              <a:lnSpc>
                <a:spcPct val="100000"/>
              </a:lnSpc>
            </a:pPr>
            <a:endParaRPr/>
          </a:p>
        </p:txBody>
      </p:sp>
      <p:sp>
        <p:nvSpPr>
          <p:cNvPr id="115" name="TextShape 4"/>
          <p:cNvSpPr txBox="1"/>
          <p:nvPr/>
        </p:nvSpPr>
        <p:spPr>
          <a:xfrm>
            <a:off x="6553080" y="6356520"/>
            <a:ext cx="2133360" cy="364680"/>
          </a:xfrm>
          <a:prstGeom prst="rect">
            <a:avLst/>
          </a:prstGeom>
          <a:noFill/>
          <a:ln>
            <a:noFill/>
          </a:ln>
        </p:spPr>
        <p:txBody>
          <a:bodyPr anchor="ctr"/>
          <a:p>
            <a:pPr algn="r">
              <a:lnSpc>
                <a:spcPct val="100000"/>
              </a:lnSpc>
            </a:pPr>
            <a:fld id="{FB604AB9-49AC-4F53-A8DC-810C3984E137}" type="slidenum">
              <a:rPr lang="fr-FR" sz="1200" strike="noStrike">
                <a:solidFill>
                  <a:srgbClr val="8b8b8b"/>
                </a:solidFill>
                <a:latin typeface="Calibri"/>
              </a:rPr>
              <a:t>&lt;numéro&gt;</a:t>
            </a:fld>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solidFill>
            <a:srgbClr val="ffff00"/>
          </a:solidFill>
          <a:ln>
            <a:noFill/>
          </a:ln>
        </p:spPr>
        <p:txBody>
          <a:bodyPr anchor="ctr"/>
          <a:p>
            <a:pPr algn="ctr">
              <a:lnSpc>
                <a:spcPct val="100000"/>
              </a:lnSpc>
            </a:pPr>
            <a:r>
              <a:rPr b="1" lang="fr-FR" sz="4400" strike="noStrike">
                <a:solidFill>
                  <a:srgbClr val="660066"/>
                </a:solidFill>
                <a:latin typeface="Calibri"/>
              </a:rPr>
              <a:t>Des avancées en trompe l’œil</a:t>
            </a:r>
            <a:r>
              <a:rPr lang="fr-FR" sz="4400" strike="noStrike">
                <a:solidFill>
                  <a:srgbClr val="660066"/>
                </a:solidFill>
                <a:latin typeface="Calibri"/>
              </a:rPr>
              <a:t> </a:t>
            </a:r>
            <a:endParaRPr/>
          </a:p>
        </p:txBody>
      </p:sp>
      <p:sp>
        <p:nvSpPr>
          <p:cNvPr id="117" name="TextShape 2"/>
          <p:cNvSpPr txBox="1"/>
          <p:nvPr/>
        </p:nvSpPr>
        <p:spPr>
          <a:xfrm>
            <a:off x="457200" y="1600200"/>
            <a:ext cx="8229240" cy="4525560"/>
          </a:xfrm>
          <a:prstGeom prst="rect">
            <a:avLst/>
          </a:prstGeom>
          <a:noFill/>
          <a:ln>
            <a:noFill/>
          </a:ln>
        </p:spPr>
        <p:txBody>
          <a:bodyPr/>
          <a:p>
            <a:pPr>
              <a:lnSpc>
                <a:spcPct val="100000"/>
              </a:lnSpc>
              <a:buFont typeface="Arial"/>
              <a:buChar char="•"/>
            </a:pPr>
            <a:r>
              <a:rPr b="1" i="1" lang="fr-FR" sz="3400" strike="noStrike">
                <a:solidFill>
                  <a:srgbClr val="000000"/>
                </a:solidFill>
                <a:latin typeface="Calibri"/>
              </a:rPr>
              <a:t>« Il y aura un minimum de retraite à 1000 € »… pour une carrière complète à partir de l’âge d’équilibre (entre 64 et 66 ans)</a:t>
            </a:r>
            <a:endParaRPr/>
          </a:p>
          <a:p>
            <a:pPr>
              <a:lnSpc>
                <a:spcPct val="100000"/>
              </a:lnSpc>
            </a:pPr>
            <a:r>
              <a:rPr lang="fr-FR" sz="3400" strike="noStrike">
                <a:solidFill>
                  <a:srgbClr val="ff0000"/>
                </a:solidFill>
                <a:latin typeface="Calibri"/>
              </a:rPr>
              <a:t>40% des femmes n’ont pas de carrière complète</a:t>
            </a:r>
            <a:endParaRPr/>
          </a:p>
          <a:p>
            <a:pPr>
              <a:lnSpc>
                <a:spcPct val="100000"/>
              </a:lnSpc>
            </a:pPr>
            <a:endParaRPr/>
          </a:p>
          <a:p>
            <a:pPr>
              <a:lnSpc>
                <a:spcPct val="100000"/>
              </a:lnSpc>
              <a:buFont typeface="Arial"/>
              <a:buChar char="•"/>
            </a:pPr>
            <a:r>
              <a:rPr b="1" i="1" lang="fr-FR" sz="3400" strike="noStrike">
                <a:solidFill>
                  <a:srgbClr val="000000"/>
                </a:solidFill>
                <a:latin typeface="Calibri"/>
              </a:rPr>
              <a:t>« Toute heure travaillée sera validée »</a:t>
            </a:r>
            <a:endParaRPr/>
          </a:p>
          <a:p>
            <a:pPr>
              <a:lnSpc>
                <a:spcPct val="100000"/>
              </a:lnSpc>
            </a:pPr>
            <a:r>
              <a:rPr lang="fr-FR" sz="3400" strike="noStrike">
                <a:solidFill>
                  <a:srgbClr val="ff0000"/>
                </a:solidFill>
                <a:latin typeface="Calibri"/>
              </a:rPr>
              <a:t>Seules 4% de femmes travaillent moins de 150 heures par trimestre. </a:t>
            </a:r>
            <a:r>
              <a:rPr lang="fr-FR" sz="3400" strike="noStrike">
                <a:solidFill>
                  <a:srgbClr val="000000"/>
                </a:solidFill>
                <a:latin typeface="Calibri"/>
              </a:rPr>
              <a:t>Ceci ne rattrapera pas la pénalisation de la prise en compte de ces années dans le calcul de la retraite. </a:t>
            </a:r>
            <a:endParaRPr/>
          </a:p>
          <a:p>
            <a:pPr>
              <a:lnSpc>
                <a:spcPct val="100000"/>
              </a:lnSpc>
            </a:pPr>
            <a:endParaRPr/>
          </a:p>
          <a:p>
            <a:pPr>
              <a:lnSpc>
                <a:spcPct val="100000"/>
              </a:lnSpc>
              <a:buFont typeface="Arial"/>
              <a:buChar char="•"/>
            </a:pPr>
            <a:r>
              <a:rPr lang="fr-FR" sz="3400" strike="noStrike">
                <a:solidFill>
                  <a:srgbClr val="000000"/>
                </a:solidFill>
                <a:latin typeface="Calibri"/>
              </a:rPr>
              <a:t> </a:t>
            </a:r>
            <a:r>
              <a:rPr b="1" lang="fr-FR" sz="3400" strike="noStrike">
                <a:solidFill>
                  <a:srgbClr val="000000"/>
                </a:solidFill>
                <a:latin typeface="Calibri"/>
              </a:rPr>
              <a:t>« L’âge pivot permettra aux femmes de partir à 64 ans au lieu de 67 ans »</a:t>
            </a:r>
            <a:endParaRPr/>
          </a:p>
          <a:p>
            <a:pPr>
              <a:lnSpc>
                <a:spcPct val="100000"/>
              </a:lnSpc>
            </a:pPr>
            <a:r>
              <a:rPr lang="fr-FR" sz="3400" strike="noStrike">
                <a:solidFill>
                  <a:srgbClr val="ff0000"/>
                </a:solidFill>
                <a:latin typeface="Calibri"/>
              </a:rPr>
              <a:t>Aujourd’hui, 60% des femmes (et 70% des hommes) partent à la retraite avant 62 ans. </a:t>
            </a:r>
            <a:r>
              <a:rPr lang="fr-FR" sz="3400" strike="noStrike">
                <a:solidFill>
                  <a:srgbClr val="000000"/>
                </a:solidFill>
                <a:latin typeface="Calibri"/>
              </a:rPr>
              <a:t>Pour la majorité des femmes, l’âge pivot à 64 ans se traduira par une baisse de pension ou par un départ plus tardif… </a:t>
            </a:r>
            <a:endParaRPr/>
          </a:p>
          <a:p>
            <a:pPr>
              <a:lnSpc>
                <a:spcPct val="100000"/>
              </a:lnSpc>
            </a:pPr>
            <a:endParaRPr/>
          </a:p>
        </p:txBody>
      </p:sp>
      <p:sp>
        <p:nvSpPr>
          <p:cNvPr id="118" name="TextShape 3"/>
          <p:cNvSpPr txBox="1"/>
          <p:nvPr/>
        </p:nvSpPr>
        <p:spPr>
          <a:xfrm>
            <a:off x="6553080" y="6356520"/>
            <a:ext cx="2133360" cy="364680"/>
          </a:xfrm>
          <a:prstGeom prst="rect">
            <a:avLst/>
          </a:prstGeom>
          <a:noFill/>
          <a:ln>
            <a:noFill/>
          </a:ln>
        </p:spPr>
        <p:txBody>
          <a:bodyPr anchor="ctr"/>
          <a:p>
            <a:pPr algn="r">
              <a:lnSpc>
                <a:spcPct val="100000"/>
              </a:lnSpc>
            </a:pPr>
            <a:fld id="{AE1F73D8-6226-4B88-A154-D47CD9188165}" type="slidenum">
              <a:rPr lang="fr-FR" sz="1200" strike="noStrike">
                <a:solidFill>
                  <a:srgbClr val="8b8b8b"/>
                </a:solidFill>
                <a:latin typeface="Calibri"/>
              </a:rPr>
              <a:t>&lt;numéro&gt;</a:t>
            </a:fld>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